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Open Sans Bold" panose="020B0604020202020204" charset="0"/>
      <p:regular r:id="rId36"/>
    </p:embeddedFont>
    <p:embeddedFont>
      <p:font typeface="Playfair Display" pitchFamily="2" charset="0"/>
      <p:regular r:id="rId37"/>
      <p:bold r:id="rId38"/>
      <p:italic r:id="rId39"/>
      <p:boldItalic r:id="rId40"/>
    </p:embeddedFont>
    <p:embeddedFont>
      <p:font typeface="Playfair Display Bold" pitchFamily="2" charset="0"/>
      <p:regular r:id="rId41"/>
      <p:bold r:id="rId42"/>
    </p:embeddedFont>
    <p:embeddedFont>
      <p:font typeface="Public Sans" panose="020B0604020202020204" charset="0"/>
      <p:regular r:id="rId43"/>
    </p:embeddedFont>
    <p:embeddedFont>
      <p:font typeface="Public Sans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47E"/>
    <a:srgbClr val="55857B"/>
    <a:srgbClr val="367C6F"/>
    <a:srgbClr val="57A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xiv.org/pdf/2305.15023v2"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huggingface.co/nlpconnect/vit-gpt2-image-captioning"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huggingface.co/nlpconnect" TargetMode="External"/><Relationship Id="rId5"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arxiv.org/pdf/2106.01804" TargetMode="External"/><Relationship Id="rId4" Type="http://schemas.openxmlformats.org/officeDocument/2006/relationships/hyperlink" Target="https://arxiv.org/pdf/2104.0209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xiv.org/pdf/2111.09734"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arxiv.org/pdf/2212.08985v1" TargetMode="External"/><Relationship Id="rId5" Type="http://schemas.openxmlformats.org/officeDocument/2006/relationships/image" Target="../media/image1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arxiv.org/pdf/2202.06574v3" TargetMode="External"/><Relationship Id="rId5" Type="http://schemas.openxmlformats.org/officeDocument/2006/relationships/image" Target="../media/image1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arxiv.org/pdf/2012.0694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arxiv.org/pdf/2310.09199" TargetMode="External"/><Relationship Id="rId4" Type="http://schemas.openxmlformats.org/officeDocument/2006/relationships/hyperlink" Target="https://arxiv.org/pdf/2407.07726"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3.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xiv.org/pdf/2209.15323"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xiv.org/pdf/2311.15879"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arxiv.org/pdf/2108.10904"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arxiv.org/pdf/2004.06165" TargetMode="External"/><Relationship Id="rId5" Type="http://schemas.openxmlformats.org/officeDocument/2006/relationships/hyperlink" Target="https://arxiv.org/pdf/2205.14100" TargetMode="External"/><Relationship Id="rId4" Type="http://schemas.openxmlformats.org/officeDocument/2006/relationships/hyperlink" Target="https://arxiv.org/pdf/2201.1208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arxiv.org/pdf/2111.12233"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6673171" y="8555355"/>
            <a:ext cx="702945" cy="702945"/>
          </a:xfrm>
          <a:custGeom>
            <a:avLst/>
            <a:gdLst/>
            <a:ahLst/>
            <a:cxnLst/>
            <a:rect l="l" t="t" r="r" b="b"/>
            <a:pathLst>
              <a:path w="702945" h="702945">
                <a:moveTo>
                  <a:pt x="0" y="0"/>
                </a:moveTo>
                <a:lnTo>
                  <a:pt x="702945" y="0"/>
                </a:lnTo>
                <a:lnTo>
                  <a:pt x="702945" y="702945"/>
                </a:lnTo>
                <a:lnTo>
                  <a:pt x="0" y="702945"/>
                </a:lnTo>
                <a:lnTo>
                  <a:pt x="0" y="0"/>
                </a:lnTo>
                <a:close/>
              </a:path>
            </a:pathLst>
          </a:custGeom>
          <a:blipFill>
            <a:blip r:embed="rId2"/>
            <a:stretch>
              <a:fillRect/>
            </a:stretch>
          </a:blipFill>
        </p:spPr>
      </p:sp>
      <p:sp>
        <p:nvSpPr>
          <p:cNvPr id="4" name="TextBox 4"/>
          <p:cNvSpPr txBox="1"/>
          <p:nvPr/>
        </p:nvSpPr>
        <p:spPr>
          <a:xfrm>
            <a:off x="1006882" y="4728792"/>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3D OBJECT CAPTIONING - WEEK #5</a:t>
            </a:r>
          </a:p>
        </p:txBody>
      </p:sp>
      <p:sp>
        <p:nvSpPr>
          <p:cNvPr id="5" name="TextBox 5"/>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3D Vision LLM</a:t>
            </a:r>
          </a:p>
        </p:txBody>
      </p:sp>
      <p:sp>
        <p:nvSpPr>
          <p:cNvPr id="6" name="TextBox 6"/>
          <p:cNvSpPr txBox="1"/>
          <p:nvPr/>
        </p:nvSpPr>
        <p:spPr>
          <a:xfrm>
            <a:off x="1016407" y="8479155"/>
            <a:ext cx="8038733" cy="864870"/>
          </a:xfrm>
          <a:prstGeom prst="rect">
            <a:avLst/>
          </a:prstGeom>
        </p:spPr>
        <p:txBody>
          <a:bodyPr lIns="0" tIns="0" rIns="0" bIns="0" rtlCol="0" anchor="t">
            <a:spAutoFit/>
          </a:bodyPr>
          <a:lstStyle/>
          <a:p>
            <a:pPr algn="l">
              <a:lnSpc>
                <a:spcPts val="3450"/>
              </a:lnSpc>
            </a:pPr>
            <a:r>
              <a:rPr lang="en-US" sz="2300">
                <a:solidFill>
                  <a:srgbClr val="2B2C30"/>
                </a:solidFill>
                <a:latin typeface="Public Sans"/>
                <a:ea typeface="Public Sans"/>
                <a:cs typeface="Public Sans"/>
                <a:sym typeface="Public Sans"/>
              </a:rPr>
              <a:t>Submitted by:</a:t>
            </a:r>
          </a:p>
          <a:p>
            <a:pPr algn="l">
              <a:lnSpc>
                <a:spcPts val="3450"/>
              </a:lnSpc>
            </a:pPr>
            <a:r>
              <a:rPr lang="en-US" sz="2300">
                <a:solidFill>
                  <a:srgbClr val="2B2C30"/>
                </a:solidFill>
                <a:latin typeface="Public Sans"/>
                <a:ea typeface="Public Sans"/>
                <a:cs typeface="Public Sans"/>
                <a:sym typeface="Public Sans"/>
              </a:rPr>
              <a:t>Mr. FAZZA Abdellah - ENSAM Casablanca (Big Data &amp; IoT)</a:t>
            </a:r>
          </a:p>
        </p:txBody>
      </p:sp>
      <p:sp>
        <p:nvSpPr>
          <p:cNvPr id="7" name="TextBox 7"/>
          <p:cNvSpPr txBox="1"/>
          <p:nvPr/>
        </p:nvSpPr>
        <p:spPr>
          <a:xfrm>
            <a:off x="14763090" y="8630746"/>
            <a:ext cx="1910081" cy="713279"/>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3D SMART FACTORY</a:t>
            </a:r>
          </a:p>
        </p:txBody>
      </p:sp>
      <p:sp>
        <p:nvSpPr>
          <p:cNvPr id="8" name="TextBox 8"/>
          <p:cNvSpPr txBox="1"/>
          <p:nvPr/>
        </p:nvSpPr>
        <p:spPr>
          <a:xfrm>
            <a:off x="15106058" y="5722791"/>
            <a:ext cx="2131425" cy="398780"/>
          </a:xfrm>
          <a:prstGeom prst="rect">
            <a:avLst/>
          </a:prstGeom>
        </p:spPr>
        <p:txBody>
          <a:bodyPr lIns="0" tIns="0" rIns="0" bIns="0" rtlCol="0" anchor="t">
            <a:spAutoFit/>
          </a:bodyPr>
          <a:lstStyle/>
          <a:p>
            <a:pPr algn="l">
              <a:lnSpc>
                <a:spcPts val="3220"/>
              </a:lnSpc>
              <a:spcBef>
                <a:spcPct val="0"/>
              </a:spcBef>
            </a:pPr>
            <a:r>
              <a:rPr lang="en-US" sz="2300" spc="522">
                <a:solidFill>
                  <a:srgbClr val="2B2C30"/>
                </a:solidFill>
                <a:latin typeface="Public Sans"/>
                <a:ea typeface="Public Sans"/>
                <a:cs typeface="Public Sans"/>
                <a:sym typeface="Public Sans"/>
              </a:rPr>
              <a:t>8-22-2024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98431" y="4068590"/>
            <a:ext cx="11792053" cy="4492983"/>
          </a:xfrm>
          <a:custGeom>
            <a:avLst/>
            <a:gdLst/>
            <a:ahLst/>
            <a:cxnLst/>
            <a:rect l="l" t="t" r="r" b="b"/>
            <a:pathLst>
              <a:path w="11792053" h="4492983">
                <a:moveTo>
                  <a:pt x="0" y="0"/>
                </a:moveTo>
                <a:lnTo>
                  <a:pt x="11792053" y="0"/>
                </a:lnTo>
                <a:lnTo>
                  <a:pt x="11792053" y="4492983"/>
                </a:lnTo>
                <a:lnTo>
                  <a:pt x="0" y="4492983"/>
                </a:lnTo>
                <a:lnTo>
                  <a:pt x="0" y="0"/>
                </a:lnTo>
                <a:close/>
              </a:path>
            </a:pathLst>
          </a:custGeom>
          <a:blipFill>
            <a:blip r:embed="rId4"/>
            <a:stretch>
              <a:fillRect/>
            </a:stretch>
          </a:blipFill>
        </p:spPr>
      </p:sp>
      <p:sp>
        <p:nvSpPr>
          <p:cNvPr id="5" name="TextBox 5"/>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(STOFA Models)</a:t>
            </a:r>
          </a:p>
        </p:txBody>
      </p:sp>
      <p:sp>
        <p:nvSpPr>
          <p:cNvPr id="6" name="TextBox 6"/>
          <p:cNvSpPr txBox="1"/>
          <p:nvPr/>
        </p:nvSpPr>
        <p:spPr>
          <a:xfrm>
            <a:off x="3057619" y="2062414"/>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305.15023v2">
                  <a:extLst>
                    <a:ext uri="{A12FA001-AC4F-418D-AE19-62706E023703}">
                      <ahyp:hlinkClr xmlns:ahyp="http://schemas.microsoft.com/office/drawing/2018/hyperlinkcolor" val="tx"/>
                    </a:ext>
                  </a:extLst>
                </a:hlinkClick>
              </a:rPr>
              <a:t>Cheap and Quick: Efficient Vision-Language Instruction Tuning for Large Language Models (</a:t>
            </a:r>
            <a:r>
              <a:rPr lang="en-US" sz="3000" u="sng" dirty="0" err="1">
                <a:solidFill>
                  <a:srgbClr val="2B947E"/>
                </a:solidFill>
                <a:latin typeface="Open Sans Bold"/>
                <a:ea typeface="Open Sans Bold"/>
                <a:cs typeface="Open Sans Bold"/>
                <a:sym typeface="Open Sans Bold"/>
                <a:hlinkClick r:id="rId5" tooltip="https://arxiv.org/pdf/2305.15023v2">
                  <a:extLst>
                    <a:ext uri="{A12FA001-AC4F-418D-AE19-62706E023703}">
                      <ahyp:hlinkClr xmlns:ahyp="http://schemas.microsoft.com/office/drawing/2018/hyperlinkcolor" val="tx"/>
                    </a:ext>
                  </a:extLst>
                </a:hlinkClick>
              </a:rPr>
              <a:t>LaVIN</a:t>
            </a:r>
            <a:r>
              <a:rPr lang="en-US" sz="3000" u="sng" dirty="0">
                <a:solidFill>
                  <a:srgbClr val="2B947E"/>
                </a:solidFill>
                <a:latin typeface="Open Sans Bold"/>
                <a:ea typeface="Open Sans Bold"/>
                <a:cs typeface="Open Sans Bold"/>
                <a:sym typeface="Open Sans Bold"/>
                <a:hlinkClick r:id="rId5" tooltip="https://arxiv.org/pdf/2305.15023v2">
                  <a:extLst>
                    <a:ext uri="{A12FA001-AC4F-418D-AE19-62706E023703}">
                      <ahyp:hlinkClr xmlns:ahyp="http://schemas.microsoft.com/office/drawing/2018/hyperlinkcolor" val="tx"/>
                    </a:ext>
                  </a:extLst>
                </a:hlinkClick>
              </a:rPr>
              <a:t>)</a:t>
            </a:r>
          </a:p>
        </p:txBody>
      </p:sp>
      <p:sp>
        <p:nvSpPr>
          <p:cNvPr id="7" name="Freeform 7"/>
          <p:cNvSpPr/>
          <p:nvPr/>
        </p:nvSpPr>
        <p:spPr>
          <a:xfrm>
            <a:off x="13854839" y="6025419"/>
            <a:ext cx="499668" cy="579325"/>
          </a:xfrm>
          <a:custGeom>
            <a:avLst/>
            <a:gdLst/>
            <a:ahLst/>
            <a:cxnLst/>
            <a:rect l="l" t="t" r="r" b="b"/>
            <a:pathLst>
              <a:path w="499668" h="579325">
                <a:moveTo>
                  <a:pt x="0" y="0"/>
                </a:moveTo>
                <a:lnTo>
                  <a:pt x="499667" y="0"/>
                </a:lnTo>
                <a:lnTo>
                  <a:pt x="499667" y="579325"/>
                </a:lnTo>
                <a:lnTo>
                  <a:pt x="0" y="579325"/>
                </a:lnTo>
                <a:lnTo>
                  <a:pt x="0" y="0"/>
                </a:lnTo>
                <a:close/>
              </a:path>
            </a:pathLst>
          </a:custGeom>
          <a:blipFill>
            <a:blip r:embed="rId6"/>
            <a:stretch>
              <a:fillRect/>
            </a:stretch>
          </a:blipFill>
        </p:spPr>
      </p:sp>
      <p:sp>
        <p:nvSpPr>
          <p:cNvPr id="8" name="TextBox 8"/>
          <p:cNvSpPr txBox="1"/>
          <p:nvPr/>
        </p:nvSpPr>
        <p:spPr>
          <a:xfrm>
            <a:off x="14556001" y="5619757"/>
            <a:ext cx="2301775" cy="13811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Camparison conducted by: LaVIN</a:t>
            </a:r>
          </a:p>
        </p:txBody>
      </p:sp>
      <p:sp>
        <p:nvSpPr>
          <p:cNvPr id="9" name="TextBox 9"/>
          <p:cNvSpPr txBox="1"/>
          <p:nvPr/>
        </p:nvSpPr>
        <p:spPr>
          <a:xfrm>
            <a:off x="17799064" y="9430248"/>
            <a:ext cx="197644"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2104266" y="8718804"/>
            <a:ext cx="499668" cy="579325"/>
          </a:xfrm>
          <a:custGeom>
            <a:avLst/>
            <a:gdLst/>
            <a:ahLst/>
            <a:cxnLst/>
            <a:rect l="l" t="t" r="r" b="b"/>
            <a:pathLst>
              <a:path w="499668" h="579325">
                <a:moveTo>
                  <a:pt x="0" y="0"/>
                </a:moveTo>
                <a:lnTo>
                  <a:pt x="499668" y="0"/>
                </a:lnTo>
                <a:lnTo>
                  <a:pt x="499668" y="579325"/>
                </a:lnTo>
                <a:lnTo>
                  <a:pt x="0" y="579325"/>
                </a:lnTo>
                <a:lnTo>
                  <a:pt x="0" y="0"/>
                </a:lnTo>
                <a:close/>
              </a:path>
            </a:pathLst>
          </a:custGeom>
          <a:blipFill>
            <a:blip r:embed="rId4"/>
            <a:stretch>
              <a:fillRect/>
            </a:stretch>
          </a:blipFill>
        </p:spPr>
      </p:sp>
      <p:sp>
        <p:nvSpPr>
          <p:cNvPr id="5" name="Freeform 5"/>
          <p:cNvSpPr/>
          <p:nvPr/>
        </p:nvSpPr>
        <p:spPr>
          <a:xfrm>
            <a:off x="1703784" y="2990845"/>
            <a:ext cx="14880432" cy="5562603"/>
          </a:xfrm>
          <a:custGeom>
            <a:avLst/>
            <a:gdLst/>
            <a:ahLst/>
            <a:cxnLst/>
            <a:rect l="l" t="t" r="r" b="b"/>
            <a:pathLst>
              <a:path w="14880432" h="5562603">
                <a:moveTo>
                  <a:pt x="0" y="0"/>
                </a:moveTo>
                <a:lnTo>
                  <a:pt x="14880432" y="0"/>
                </a:lnTo>
                <a:lnTo>
                  <a:pt x="14880432" y="5562604"/>
                </a:lnTo>
                <a:lnTo>
                  <a:pt x="0" y="5562604"/>
                </a:lnTo>
                <a:lnTo>
                  <a:pt x="0" y="0"/>
                </a:lnTo>
                <a:close/>
              </a:path>
            </a:pathLst>
          </a:custGeom>
          <a:blipFill>
            <a:blip r:embed="rId5"/>
            <a:stretch>
              <a:fillRect/>
            </a:stretch>
          </a:blipFill>
        </p:spPr>
      </p:sp>
      <p:sp>
        <p:nvSpPr>
          <p:cNvPr id="6" name="TextBox 6"/>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(STOFA Models)</a:t>
            </a:r>
          </a:p>
        </p:txBody>
      </p:sp>
      <p:sp>
        <p:nvSpPr>
          <p:cNvPr id="7" name="TextBox 7"/>
          <p:cNvSpPr txBox="1"/>
          <p:nvPr/>
        </p:nvSpPr>
        <p:spPr>
          <a:xfrm>
            <a:off x="3161688" y="2271312"/>
            <a:ext cx="10942984" cy="514350"/>
          </a:xfrm>
          <a:prstGeom prst="rect">
            <a:avLst/>
          </a:prstGeom>
        </p:spPr>
        <p:txBody>
          <a:bodyPr lIns="0" tIns="0" rIns="0" bIns="0" rtlCol="0" anchor="t">
            <a:spAutoFit/>
          </a:bodyPr>
          <a:lstStyle/>
          <a:p>
            <a:pPr algn="l">
              <a:lnSpc>
                <a:spcPts val="4200"/>
              </a:lnSpc>
            </a:pPr>
            <a:r>
              <a:rPr lang="en-US" sz="3000" u="sng" dirty="0" err="1">
                <a:solidFill>
                  <a:srgbClr val="2B947E"/>
                </a:solidFill>
                <a:latin typeface="Open Sans Bold"/>
                <a:ea typeface="Open Sans Bold"/>
                <a:cs typeface="Open Sans Bold"/>
                <a:sym typeface="Open Sans Bold"/>
                <a:hlinkClick r:id="rId6" tooltip="https://huggingface.co/nlpconnect">
                  <a:extLst>
                    <a:ext uri="{A12FA001-AC4F-418D-AE19-62706E023703}">
                      <ahyp:hlinkClr xmlns:ahyp="http://schemas.microsoft.com/office/drawing/2018/hyperlinkcolor" val="tx"/>
                    </a:ext>
                  </a:extLst>
                </a:hlinkClick>
              </a:rPr>
              <a:t>nlpconnect</a:t>
            </a:r>
            <a:r>
              <a:rPr lang="en-US" sz="3000" dirty="0">
                <a:solidFill>
                  <a:srgbClr val="2B947E"/>
                </a:solidFill>
                <a:latin typeface="Open Sans Bold"/>
                <a:ea typeface="Open Sans Bold"/>
                <a:cs typeface="Open Sans Bold"/>
                <a:sym typeface="Open Sans Bold"/>
              </a:rPr>
              <a:t>/</a:t>
            </a:r>
            <a:r>
              <a:rPr lang="en-US" sz="3000" u="sng" dirty="0">
                <a:solidFill>
                  <a:srgbClr val="2B947E"/>
                </a:solidFill>
                <a:latin typeface="Open Sans Bold"/>
                <a:ea typeface="Open Sans Bold"/>
                <a:cs typeface="Open Sans Bold"/>
                <a:sym typeface="Open Sans Bold"/>
                <a:hlinkClick r:id="rId7" tooltip="https://huggingface.co/nlpconnect/vit-gpt2-image-captioning">
                  <a:extLst>
                    <a:ext uri="{A12FA001-AC4F-418D-AE19-62706E023703}">
                      <ahyp:hlinkClr xmlns:ahyp="http://schemas.microsoft.com/office/drawing/2018/hyperlinkcolor" val="tx"/>
                    </a:ext>
                  </a:extLst>
                </a:hlinkClick>
              </a:rPr>
              <a:t>vit-gpt2-image-captioning</a:t>
            </a:r>
            <a:r>
              <a:rPr lang="en-US" sz="3000" dirty="0">
                <a:solidFill>
                  <a:srgbClr val="2B947E"/>
                </a:solidFill>
                <a:latin typeface="Open Sans Bold"/>
                <a:ea typeface="Open Sans Bold"/>
                <a:cs typeface="Open Sans Bold"/>
                <a:sym typeface="Open Sans Bold"/>
              </a:rPr>
              <a:t> </a:t>
            </a:r>
          </a:p>
        </p:txBody>
      </p:sp>
      <p:sp>
        <p:nvSpPr>
          <p:cNvPr id="8" name="TextBox 8"/>
          <p:cNvSpPr txBox="1"/>
          <p:nvPr/>
        </p:nvSpPr>
        <p:spPr>
          <a:xfrm>
            <a:off x="2892675" y="8770341"/>
            <a:ext cx="6215028"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ViT-GPT2 on HuggingFace</a:t>
            </a:r>
          </a:p>
        </p:txBody>
      </p:sp>
      <p:sp>
        <p:nvSpPr>
          <p:cNvPr id="9" name="TextBox 9"/>
          <p:cNvSpPr txBox="1"/>
          <p:nvPr/>
        </p:nvSpPr>
        <p:spPr>
          <a:xfrm>
            <a:off x="17709529" y="9430248"/>
            <a:ext cx="376714"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4" name="Freeform 4"/>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057619" y="2062414"/>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4" tooltip="https://arxiv.org/pdf/2104.02096">
                  <a:extLst>
                    <a:ext uri="{A12FA001-AC4F-418D-AE19-62706E023703}">
                      <ahyp:hlinkClr xmlns:ahyp="http://schemas.microsoft.com/office/drawing/2018/hyperlinkcolor" val="tx"/>
                    </a:ext>
                  </a:extLst>
                </a:hlinkClick>
              </a:rPr>
              <a:t>Compressing Visual-linguistic Model via Knowledge Distillation</a:t>
            </a:r>
          </a:p>
        </p:txBody>
      </p:sp>
      <p:sp>
        <p:nvSpPr>
          <p:cNvPr id="6" name="Freeform 6"/>
          <p:cNvSpPr/>
          <p:nvPr/>
        </p:nvSpPr>
        <p:spPr>
          <a:xfrm rot="5400000">
            <a:off x="2077110" y="5315238"/>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023778" y="5320258"/>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106.01804">
                  <a:extLst>
                    <a:ext uri="{A12FA001-AC4F-418D-AE19-62706E023703}">
                      <ahyp:hlinkClr xmlns:ahyp="http://schemas.microsoft.com/office/drawing/2018/hyperlinkcolor" val="tx"/>
                    </a:ext>
                  </a:extLst>
                </a:hlinkClick>
              </a:rPr>
              <a:t>E2E-VLP: End-to-End Vision-Language Pre-training Enhanced by Visual Learning</a:t>
            </a:r>
          </a:p>
        </p:txBody>
      </p:sp>
      <p:sp>
        <p:nvSpPr>
          <p:cNvPr id="8" name="TextBox 8"/>
          <p:cNvSpPr txBox="1"/>
          <p:nvPr/>
        </p:nvSpPr>
        <p:spPr>
          <a:xfrm>
            <a:off x="3057619" y="3367633"/>
            <a:ext cx="13604520" cy="13811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Transfer knowledge from a large, complex model (called the teacher model) to a smaller, simpler model (called the student model).</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Encourage the student model to mimic the behavior of the teacher model.</a:t>
            </a:r>
          </a:p>
        </p:txBody>
      </p:sp>
      <p:sp>
        <p:nvSpPr>
          <p:cNvPr id="9" name="TextBox 9"/>
          <p:cNvSpPr txBox="1"/>
          <p:nvPr/>
        </p:nvSpPr>
        <p:spPr>
          <a:xfrm>
            <a:off x="3057619" y="6625183"/>
            <a:ext cx="10505700" cy="22955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Uses a Transformer Encoder and Transformer Decoder to reduce the computational resources expenses.</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Doesn’t use CLIP or any ViT as an image encoder, nor a LLM as a decoder, unlike most of the models.</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The encoder and the decoder are trained End-to-End.</a:t>
            </a:r>
          </a:p>
        </p:txBody>
      </p:sp>
      <p:sp>
        <p:nvSpPr>
          <p:cNvPr id="10" name="TextBox 10"/>
          <p:cNvSpPr txBox="1"/>
          <p:nvPr/>
        </p:nvSpPr>
        <p:spPr>
          <a:xfrm>
            <a:off x="17753701" y="9430248"/>
            <a:ext cx="288369"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564" y="3127480"/>
            <a:ext cx="15420872" cy="4281347"/>
          </a:xfrm>
          <a:custGeom>
            <a:avLst/>
            <a:gdLst/>
            <a:ahLst/>
            <a:cxnLst/>
            <a:rect l="l" t="t" r="r" b="b"/>
            <a:pathLst>
              <a:path w="15420872" h="4281347">
                <a:moveTo>
                  <a:pt x="0" y="0"/>
                </a:moveTo>
                <a:lnTo>
                  <a:pt x="15420872" y="0"/>
                </a:lnTo>
                <a:lnTo>
                  <a:pt x="15420872" y="4281347"/>
                </a:lnTo>
                <a:lnTo>
                  <a:pt x="0" y="4281347"/>
                </a:lnTo>
                <a:lnTo>
                  <a:pt x="0" y="0"/>
                </a:lnTo>
                <a:close/>
              </a:path>
            </a:pathLst>
          </a:custGeom>
          <a:blipFill>
            <a:blip r:embed="rId4"/>
            <a:stretch>
              <a:fillRect/>
            </a:stretch>
          </a:blipFill>
        </p:spPr>
      </p:sp>
      <p:sp>
        <p:nvSpPr>
          <p:cNvPr id="5" name="TextBox 5"/>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6" name="TextBox 6"/>
          <p:cNvSpPr txBox="1"/>
          <p:nvPr/>
        </p:nvSpPr>
        <p:spPr>
          <a:xfrm>
            <a:off x="3057619" y="2271312"/>
            <a:ext cx="10942984" cy="514350"/>
          </a:xfrm>
          <a:prstGeom prst="rect">
            <a:avLst/>
          </a:prstGeom>
        </p:spPr>
        <p:txBody>
          <a:bodyPr lIns="0" tIns="0" rIns="0" bIns="0" rtlCol="0" anchor="t">
            <a:spAutoFit/>
          </a:bodyPr>
          <a:lstStyle/>
          <a:p>
            <a:pPr algn="l">
              <a:lnSpc>
                <a:spcPts val="4200"/>
              </a:lnSpc>
            </a:pPr>
            <a:r>
              <a:rPr lang="en-US" sz="3000" u="sng" dirty="0" err="1">
                <a:solidFill>
                  <a:srgbClr val="2B947E"/>
                </a:solidFill>
                <a:latin typeface="Open Sans Bold"/>
                <a:ea typeface="Open Sans Bold"/>
                <a:cs typeface="Open Sans Bold"/>
                <a:sym typeface="Open Sans Bold"/>
                <a:hlinkClick r:id="rId5" tooltip="https://arxiv.org/pdf/2111.09734">
                  <a:extLst>
                    <a:ext uri="{A12FA001-AC4F-418D-AE19-62706E023703}">
                      <ahyp:hlinkClr xmlns:ahyp="http://schemas.microsoft.com/office/drawing/2018/hyperlinkcolor" val="tx"/>
                    </a:ext>
                  </a:extLst>
                </a:hlinkClick>
              </a:rPr>
              <a:t>ClipCap</a:t>
            </a:r>
            <a:r>
              <a:rPr lang="en-US" sz="3000" u="sng" dirty="0">
                <a:solidFill>
                  <a:srgbClr val="2B947E"/>
                </a:solidFill>
                <a:latin typeface="Open Sans Bold"/>
                <a:ea typeface="Open Sans Bold"/>
                <a:cs typeface="Open Sans Bold"/>
                <a:sym typeface="Open Sans Bold"/>
                <a:hlinkClick r:id="rId5" tooltip="https://arxiv.org/pdf/2111.09734">
                  <a:extLst>
                    <a:ext uri="{A12FA001-AC4F-418D-AE19-62706E023703}">
                      <ahyp:hlinkClr xmlns:ahyp="http://schemas.microsoft.com/office/drawing/2018/hyperlinkcolor" val="tx"/>
                    </a:ext>
                  </a:extLst>
                </a:hlinkClick>
              </a:rPr>
              <a:t>: CLIP Prefix for Image Captioning</a:t>
            </a:r>
          </a:p>
        </p:txBody>
      </p:sp>
      <p:sp>
        <p:nvSpPr>
          <p:cNvPr id="7" name="Freeform 7"/>
          <p:cNvSpPr/>
          <p:nvPr/>
        </p:nvSpPr>
        <p:spPr>
          <a:xfrm rot="-5400000">
            <a:off x="2337927" y="7368999"/>
            <a:ext cx="499668" cy="579325"/>
          </a:xfrm>
          <a:custGeom>
            <a:avLst/>
            <a:gdLst/>
            <a:ahLst/>
            <a:cxnLst/>
            <a:rect l="l" t="t" r="r" b="b"/>
            <a:pathLst>
              <a:path w="499668" h="579325">
                <a:moveTo>
                  <a:pt x="0" y="0"/>
                </a:moveTo>
                <a:lnTo>
                  <a:pt x="499668" y="0"/>
                </a:lnTo>
                <a:lnTo>
                  <a:pt x="499668" y="579324"/>
                </a:lnTo>
                <a:lnTo>
                  <a:pt x="0" y="579324"/>
                </a:lnTo>
                <a:lnTo>
                  <a:pt x="0" y="0"/>
                </a:lnTo>
                <a:close/>
              </a:path>
            </a:pathLst>
          </a:custGeom>
          <a:blipFill>
            <a:blip r:embed="rId6"/>
            <a:stretch>
              <a:fillRect/>
            </a:stretch>
          </a:blipFill>
        </p:spPr>
      </p:sp>
      <p:sp>
        <p:nvSpPr>
          <p:cNvPr id="8" name="TextBox 8"/>
          <p:cNvSpPr txBox="1"/>
          <p:nvPr/>
        </p:nvSpPr>
        <p:spPr>
          <a:xfrm>
            <a:off x="2994721" y="7441770"/>
            <a:ext cx="3811456"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ClipCap Archetecture</a:t>
            </a:r>
          </a:p>
        </p:txBody>
      </p:sp>
      <p:sp>
        <p:nvSpPr>
          <p:cNvPr id="9" name="TextBox 9"/>
          <p:cNvSpPr txBox="1"/>
          <p:nvPr/>
        </p:nvSpPr>
        <p:spPr>
          <a:xfrm>
            <a:off x="2009357" y="8632395"/>
            <a:ext cx="13505198" cy="9239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The goal, like most of the models out there, is to leverage existing models (e.g. CLIP, GPT), while only training a minimal mapping network.</a:t>
            </a:r>
          </a:p>
        </p:txBody>
      </p:sp>
      <p:sp>
        <p:nvSpPr>
          <p:cNvPr id="10" name="TextBox 10"/>
          <p:cNvSpPr txBox="1"/>
          <p:nvPr/>
        </p:nvSpPr>
        <p:spPr>
          <a:xfrm>
            <a:off x="17732806" y="9430248"/>
            <a:ext cx="330160"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2682770" y="7273804"/>
            <a:ext cx="499668" cy="579325"/>
          </a:xfrm>
          <a:custGeom>
            <a:avLst/>
            <a:gdLst/>
            <a:ahLst/>
            <a:cxnLst/>
            <a:rect l="l" t="t" r="r" b="b"/>
            <a:pathLst>
              <a:path w="499668" h="579325">
                <a:moveTo>
                  <a:pt x="0" y="0"/>
                </a:moveTo>
                <a:lnTo>
                  <a:pt x="499667" y="0"/>
                </a:lnTo>
                <a:lnTo>
                  <a:pt x="499667" y="579324"/>
                </a:lnTo>
                <a:lnTo>
                  <a:pt x="0" y="579324"/>
                </a:lnTo>
                <a:lnTo>
                  <a:pt x="0" y="0"/>
                </a:lnTo>
                <a:close/>
              </a:path>
            </a:pathLst>
          </a:custGeom>
          <a:blipFill>
            <a:blip r:embed="rId4"/>
            <a:stretch>
              <a:fillRect/>
            </a:stretch>
          </a:blipFill>
        </p:spPr>
      </p:sp>
      <p:sp>
        <p:nvSpPr>
          <p:cNvPr id="5" name="Freeform 5"/>
          <p:cNvSpPr/>
          <p:nvPr/>
        </p:nvSpPr>
        <p:spPr>
          <a:xfrm>
            <a:off x="2050587" y="3222367"/>
            <a:ext cx="14186826" cy="3842265"/>
          </a:xfrm>
          <a:custGeom>
            <a:avLst/>
            <a:gdLst/>
            <a:ahLst/>
            <a:cxnLst/>
            <a:rect l="l" t="t" r="r" b="b"/>
            <a:pathLst>
              <a:path w="14186826" h="3842265">
                <a:moveTo>
                  <a:pt x="0" y="0"/>
                </a:moveTo>
                <a:lnTo>
                  <a:pt x="14186826" y="0"/>
                </a:lnTo>
                <a:lnTo>
                  <a:pt x="14186826" y="3842266"/>
                </a:lnTo>
                <a:lnTo>
                  <a:pt x="0" y="3842266"/>
                </a:lnTo>
                <a:lnTo>
                  <a:pt x="0" y="0"/>
                </a:lnTo>
                <a:close/>
              </a:path>
            </a:pathLst>
          </a:custGeom>
          <a:blipFill>
            <a:blip r:embed="rId5"/>
            <a:stretch>
              <a:fillRect/>
            </a:stretch>
          </a:blipFill>
        </p:spPr>
      </p:sp>
      <p:sp>
        <p:nvSpPr>
          <p:cNvPr id="6" name="TextBox 6"/>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7" name="TextBox 7"/>
          <p:cNvSpPr txBox="1"/>
          <p:nvPr/>
        </p:nvSpPr>
        <p:spPr>
          <a:xfrm>
            <a:off x="3057619" y="2271312"/>
            <a:ext cx="10942984" cy="5143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6" tooltip="https://arxiv.org/pdf/2212.08985v1">
                  <a:extLst>
                    <a:ext uri="{A12FA001-AC4F-418D-AE19-62706E023703}">
                      <ahyp:hlinkClr xmlns:ahyp="http://schemas.microsoft.com/office/drawing/2018/hyperlinkcolor" val="tx"/>
                    </a:ext>
                  </a:extLst>
                </a:hlinkClick>
              </a:rPr>
              <a:t>Efficient Image Captioning for Edge Devices (</a:t>
            </a:r>
            <a:r>
              <a:rPr lang="en-US" sz="3000" u="sng" dirty="0" err="1">
                <a:solidFill>
                  <a:srgbClr val="2B947E"/>
                </a:solidFill>
                <a:latin typeface="Open Sans Bold"/>
                <a:ea typeface="Open Sans Bold"/>
                <a:cs typeface="Open Sans Bold"/>
                <a:sym typeface="Open Sans Bold"/>
                <a:hlinkClick r:id="rId6" tooltip="https://arxiv.org/pdf/2212.08985v1">
                  <a:extLst>
                    <a:ext uri="{A12FA001-AC4F-418D-AE19-62706E023703}">
                      <ahyp:hlinkClr xmlns:ahyp="http://schemas.microsoft.com/office/drawing/2018/hyperlinkcolor" val="tx"/>
                    </a:ext>
                  </a:extLst>
                </a:hlinkClick>
              </a:rPr>
              <a:t>LightCap</a:t>
            </a:r>
            <a:r>
              <a:rPr lang="en-US" sz="3000" u="sng" dirty="0">
                <a:solidFill>
                  <a:srgbClr val="2B947E"/>
                </a:solidFill>
                <a:latin typeface="Open Sans Bold"/>
                <a:ea typeface="Open Sans Bold"/>
                <a:cs typeface="Open Sans Bold"/>
                <a:sym typeface="Open Sans Bold"/>
                <a:hlinkClick r:id="rId6" tooltip="https://arxiv.org/pdf/2212.08985v1">
                  <a:extLst>
                    <a:ext uri="{A12FA001-AC4F-418D-AE19-62706E023703}">
                      <ahyp:hlinkClr xmlns:ahyp="http://schemas.microsoft.com/office/drawing/2018/hyperlinkcolor" val="tx"/>
                    </a:ext>
                  </a:extLst>
                </a:hlinkClick>
              </a:rPr>
              <a:t>)</a:t>
            </a:r>
          </a:p>
        </p:txBody>
      </p:sp>
      <p:sp>
        <p:nvSpPr>
          <p:cNvPr id="8" name="TextBox 8"/>
          <p:cNvSpPr txBox="1"/>
          <p:nvPr/>
        </p:nvSpPr>
        <p:spPr>
          <a:xfrm>
            <a:off x="3339563" y="7346575"/>
            <a:ext cx="6671905"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Comparison conducted by: LightCap</a:t>
            </a:r>
          </a:p>
        </p:txBody>
      </p:sp>
      <p:sp>
        <p:nvSpPr>
          <p:cNvPr id="9" name="TextBox 9"/>
          <p:cNvSpPr txBox="1"/>
          <p:nvPr/>
        </p:nvSpPr>
        <p:spPr>
          <a:xfrm>
            <a:off x="2535050" y="8195648"/>
            <a:ext cx="13505198" cy="9239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LightCap exhibits a fast inference speed of 188ms per image. which is perfect for practical applications.</a:t>
            </a:r>
          </a:p>
        </p:txBody>
      </p:sp>
      <p:sp>
        <p:nvSpPr>
          <p:cNvPr id="10" name="TextBox 10"/>
          <p:cNvSpPr txBox="1"/>
          <p:nvPr/>
        </p:nvSpPr>
        <p:spPr>
          <a:xfrm>
            <a:off x="17738164" y="9430248"/>
            <a:ext cx="31944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3212545" y="8968638"/>
            <a:ext cx="499668" cy="579325"/>
          </a:xfrm>
          <a:custGeom>
            <a:avLst/>
            <a:gdLst/>
            <a:ahLst/>
            <a:cxnLst/>
            <a:rect l="l" t="t" r="r" b="b"/>
            <a:pathLst>
              <a:path w="499668" h="579325">
                <a:moveTo>
                  <a:pt x="0" y="0"/>
                </a:moveTo>
                <a:lnTo>
                  <a:pt x="499667" y="0"/>
                </a:lnTo>
                <a:lnTo>
                  <a:pt x="499667" y="579324"/>
                </a:lnTo>
                <a:lnTo>
                  <a:pt x="0" y="579324"/>
                </a:lnTo>
                <a:lnTo>
                  <a:pt x="0" y="0"/>
                </a:lnTo>
                <a:close/>
              </a:path>
            </a:pathLst>
          </a:custGeom>
          <a:blipFill>
            <a:blip r:embed="rId4"/>
            <a:stretch>
              <a:fillRect/>
            </a:stretch>
          </a:blipFill>
        </p:spPr>
      </p:sp>
      <p:sp>
        <p:nvSpPr>
          <p:cNvPr id="5" name="Freeform 5"/>
          <p:cNvSpPr/>
          <p:nvPr/>
        </p:nvSpPr>
        <p:spPr>
          <a:xfrm>
            <a:off x="2894329" y="3212594"/>
            <a:ext cx="12499343" cy="5635639"/>
          </a:xfrm>
          <a:custGeom>
            <a:avLst/>
            <a:gdLst/>
            <a:ahLst/>
            <a:cxnLst/>
            <a:rect l="l" t="t" r="r" b="b"/>
            <a:pathLst>
              <a:path w="12499343" h="5635639">
                <a:moveTo>
                  <a:pt x="0" y="0"/>
                </a:moveTo>
                <a:lnTo>
                  <a:pt x="12499342" y="0"/>
                </a:lnTo>
                <a:lnTo>
                  <a:pt x="12499342" y="5635639"/>
                </a:lnTo>
                <a:lnTo>
                  <a:pt x="0" y="5635639"/>
                </a:lnTo>
                <a:lnTo>
                  <a:pt x="0" y="0"/>
                </a:lnTo>
                <a:close/>
              </a:path>
            </a:pathLst>
          </a:custGeom>
          <a:blipFill>
            <a:blip r:embed="rId5"/>
            <a:stretch>
              <a:fillRect/>
            </a:stretch>
          </a:blipFill>
        </p:spPr>
      </p:sp>
      <p:sp>
        <p:nvSpPr>
          <p:cNvPr id="6" name="TextBox 6"/>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7" name="TextBox 7"/>
          <p:cNvSpPr txBox="1"/>
          <p:nvPr/>
        </p:nvSpPr>
        <p:spPr>
          <a:xfrm>
            <a:off x="3222266" y="2004612"/>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6" tooltip="https://arxiv.org/pdf/2202.06574v3">
                  <a:extLst>
                    <a:ext uri="{A12FA001-AC4F-418D-AE19-62706E023703}">
                      <ahyp:hlinkClr xmlns:ahyp="http://schemas.microsoft.com/office/drawing/2018/hyperlinkcolor" val="tx"/>
                    </a:ext>
                  </a:extLst>
                </a:hlinkClick>
              </a:rPr>
              <a:t>I-TUNING: Tuning Frozen Language Models with Image for Lightweight Image Captioning</a:t>
            </a:r>
          </a:p>
        </p:txBody>
      </p:sp>
      <p:sp>
        <p:nvSpPr>
          <p:cNvPr id="8" name="TextBox 8"/>
          <p:cNvSpPr txBox="1"/>
          <p:nvPr/>
        </p:nvSpPr>
        <p:spPr>
          <a:xfrm>
            <a:off x="3869338" y="9041409"/>
            <a:ext cx="6671905"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Comparison conducted by: I-Tuning</a:t>
            </a:r>
          </a:p>
        </p:txBody>
      </p:sp>
      <p:sp>
        <p:nvSpPr>
          <p:cNvPr id="9" name="TextBox 9"/>
          <p:cNvSpPr txBox="1"/>
          <p:nvPr/>
        </p:nvSpPr>
        <p:spPr>
          <a:xfrm>
            <a:off x="17729889" y="9430248"/>
            <a:ext cx="335994"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98099" y="7693322"/>
            <a:ext cx="499668" cy="579325"/>
          </a:xfrm>
          <a:custGeom>
            <a:avLst/>
            <a:gdLst/>
            <a:ahLst/>
            <a:cxnLst/>
            <a:rect l="l" t="t" r="r" b="b"/>
            <a:pathLst>
              <a:path w="499668" h="579325">
                <a:moveTo>
                  <a:pt x="0" y="0"/>
                </a:moveTo>
                <a:lnTo>
                  <a:pt x="499667" y="0"/>
                </a:lnTo>
                <a:lnTo>
                  <a:pt x="499667" y="579325"/>
                </a:lnTo>
                <a:lnTo>
                  <a:pt x="0" y="579325"/>
                </a:lnTo>
                <a:lnTo>
                  <a:pt x="0" y="0"/>
                </a:lnTo>
                <a:close/>
              </a:path>
            </a:pathLst>
          </a:custGeom>
          <a:blipFill>
            <a:blip r:embed="rId4"/>
            <a:stretch>
              <a:fillRect/>
            </a:stretch>
          </a:blipFill>
        </p:spPr>
      </p:sp>
      <p:sp>
        <p:nvSpPr>
          <p:cNvPr id="5" name="Freeform 5"/>
          <p:cNvSpPr/>
          <p:nvPr/>
        </p:nvSpPr>
        <p:spPr>
          <a:xfrm>
            <a:off x="2004181" y="3227760"/>
            <a:ext cx="11064307" cy="3956974"/>
          </a:xfrm>
          <a:custGeom>
            <a:avLst/>
            <a:gdLst/>
            <a:ahLst/>
            <a:cxnLst/>
            <a:rect l="l" t="t" r="r" b="b"/>
            <a:pathLst>
              <a:path w="11064307" h="3956974">
                <a:moveTo>
                  <a:pt x="0" y="0"/>
                </a:moveTo>
                <a:lnTo>
                  <a:pt x="11064307" y="0"/>
                </a:lnTo>
                <a:lnTo>
                  <a:pt x="11064307" y="3956973"/>
                </a:lnTo>
                <a:lnTo>
                  <a:pt x="0" y="3956973"/>
                </a:lnTo>
                <a:lnTo>
                  <a:pt x="0" y="0"/>
                </a:lnTo>
                <a:close/>
              </a:path>
            </a:pathLst>
          </a:custGeom>
          <a:blipFill>
            <a:blip r:embed="rId5"/>
            <a:stretch>
              <a:fillRect/>
            </a:stretch>
          </a:blipFill>
        </p:spPr>
      </p:sp>
      <p:sp>
        <p:nvSpPr>
          <p:cNvPr id="6" name="Freeform 6"/>
          <p:cNvSpPr/>
          <p:nvPr/>
        </p:nvSpPr>
        <p:spPr>
          <a:xfrm>
            <a:off x="12340591" y="3118416"/>
            <a:ext cx="2914628" cy="5330065"/>
          </a:xfrm>
          <a:custGeom>
            <a:avLst/>
            <a:gdLst/>
            <a:ahLst/>
            <a:cxnLst/>
            <a:rect l="l" t="t" r="r" b="b"/>
            <a:pathLst>
              <a:path w="2914628" h="5330065">
                <a:moveTo>
                  <a:pt x="0" y="0"/>
                </a:moveTo>
                <a:lnTo>
                  <a:pt x="2914628" y="0"/>
                </a:lnTo>
                <a:lnTo>
                  <a:pt x="2914628" y="5330065"/>
                </a:lnTo>
                <a:lnTo>
                  <a:pt x="0" y="5330065"/>
                </a:lnTo>
                <a:lnTo>
                  <a:pt x="0" y="0"/>
                </a:lnTo>
                <a:close/>
              </a:path>
            </a:pathLst>
          </a:custGeom>
          <a:blipFill>
            <a:blip r:embed="rId6"/>
            <a:stretch>
              <a:fillRect/>
            </a:stretch>
          </a:blipFill>
        </p:spPr>
      </p:sp>
      <p:sp>
        <p:nvSpPr>
          <p:cNvPr id="7" name="TextBox 7"/>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8" name="TextBox 8"/>
          <p:cNvSpPr txBox="1"/>
          <p:nvPr/>
        </p:nvSpPr>
        <p:spPr>
          <a:xfrm>
            <a:off x="3172716" y="2271312"/>
            <a:ext cx="10942984" cy="514350"/>
          </a:xfrm>
          <a:prstGeom prst="rect">
            <a:avLst/>
          </a:prstGeom>
        </p:spPr>
        <p:txBody>
          <a:bodyPr lIns="0" tIns="0" rIns="0" bIns="0" rtlCol="0" anchor="t">
            <a:spAutoFit/>
          </a:bodyPr>
          <a:lstStyle/>
          <a:p>
            <a:pPr algn="l">
              <a:lnSpc>
                <a:spcPts val="4200"/>
              </a:lnSpc>
            </a:pPr>
            <a:r>
              <a:rPr lang="en-US" sz="3000" u="sng" dirty="0" err="1">
                <a:solidFill>
                  <a:srgbClr val="2B947E"/>
                </a:solidFill>
                <a:latin typeface="Open Sans Bold"/>
                <a:ea typeface="Open Sans Bold"/>
                <a:cs typeface="Open Sans Bold"/>
                <a:sym typeface="Open Sans Bold"/>
                <a:hlinkClick r:id="rId7" tooltip="https://arxiv.org/pdf/2012.06946">
                  <a:extLst>
                    <a:ext uri="{A12FA001-AC4F-418D-AE19-62706E023703}">
                      <ahyp:hlinkClr xmlns:ahyp="http://schemas.microsoft.com/office/drawing/2018/hyperlinkcolor" val="tx"/>
                    </a:ext>
                  </a:extLst>
                </a:hlinkClick>
              </a:rPr>
              <a:t>MiniVLM</a:t>
            </a:r>
            <a:r>
              <a:rPr lang="en-US" sz="3000" u="sng" dirty="0">
                <a:solidFill>
                  <a:srgbClr val="2B947E"/>
                </a:solidFill>
                <a:latin typeface="Open Sans Bold"/>
                <a:ea typeface="Open Sans Bold"/>
                <a:cs typeface="Open Sans Bold"/>
                <a:sym typeface="Open Sans Bold"/>
                <a:hlinkClick r:id="rId7" tooltip="https://arxiv.org/pdf/2012.06946">
                  <a:extLst>
                    <a:ext uri="{A12FA001-AC4F-418D-AE19-62706E023703}">
                      <ahyp:hlinkClr xmlns:ahyp="http://schemas.microsoft.com/office/drawing/2018/hyperlinkcolor" val="tx"/>
                    </a:ext>
                  </a:extLst>
                </a:hlinkClick>
              </a:rPr>
              <a:t>: A Smaller and Faster Vision-Language Model</a:t>
            </a:r>
          </a:p>
        </p:txBody>
      </p:sp>
      <p:sp>
        <p:nvSpPr>
          <p:cNvPr id="9" name="TextBox 9"/>
          <p:cNvSpPr txBox="1"/>
          <p:nvPr/>
        </p:nvSpPr>
        <p:spPr>
          <a:xfrm>
            <a:off x="2954892" y="7766093"/>
            <a:ext cx="6671905"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Comparisons conducted by: MiniVLM</a:t>
            </a:r>
          </a:p>
        </p:txBody>
      </p:sp>
      <p:sp>
        <p:nvSpPr>
          <p:cNvPr id="10" name="TextBox 10"/>
          <p:cNvSpPr txBox="1"/>
          <p:nvPr/>
        </p:nvSpPr>
        <p:spPr>
          <a:xfrm>
            <a:off x="2004181" y="8771711"/>
            <a:ext cx="14279638" cy="9239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MiniVLM retains 97% of the accuracy on image captioning with 27% parameters and 1% FLOPS compared to state-of-the-art model OSCAR (Base)</a:t>
            </a:r>
          </a:p>
        </p:txBody>
      </p:sp>
      <p:sp>
        <p:nvSpPr>
          <p:cNvPr id="11" name="TextBox 11"/>
          <p:cNvSpPr txBox="1"/>
          <p:nvPr/>
        </p:nvSpPr>
        <p:spPr>
          <a:xfrm>
            <a:off x="17745069" y="9430248"/>
            <a:ext cx="305633"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(Lightweight Models)</a:t>
            </a:r>
          </a:p>
        </p:txBody>
      </p:sp>
      <p:sp>
        <p:nvSpPr>
          <p:cNvPr id="5" name="TextBox 5"/>
          <p:cNvSpPr txBox="1"/>
          <p:nvPr/>
        </p:nvSpPr>
        <p:spPr>
          <a:xfrm>
            <a:off x="3172716" y="2271312"/>
            <a:ext cx="10942984" cy="514350"/>
          </a:xfrm>
          <a:prstGeom prst="rect">
            <a:avLst/>
          </a:prstGeom>
        </p:spPr>
        <p:txBody>
          <a:bodyPr lIns="0" tIns="0" rIns="0" bIns="0" rtlCol="0" anchor="t">
            <a:spAutoFit/>
          </a:bodyPr>
          <a:lstStyle/>
          <a:p>
            <a:pPr algn="l">
              <a:lnSpc>
                <a:spcPts val="4200"/>
              </a:lnSpc>
            </a:pPr>
            <a:r>
              <a:rPr lang="en-US" sz="3000" u="sng" dirty="0" err="1">
                <a:solidFill>
                  <a:srgbClr val="2B947E"/>
                </a:solidFill>
                <a:latin typeface="Open Sans Bold"/>
                <a:ea typeface="Open Sans Bold"/>
                <a:cs typeface="Open Sans Bold"/>
                <a:sym typeface="Open Sans Bold"/>
                <a:hlinkClick r:id="rId4" tooltip="https://arxiv.org/pdf/2407.07726">
                  <a:extLst>
                    <a:ext uri="{A12FA001-AC4F-418D-AE19-62706E023703}">
                      <ahyp:hlinkClr xmlns:ahyp="http://schemas.microsoft.com/office/drawing/2018/hyperlinkcolor" val="tx"/>
                    </a:ext>
                  </a:extLst>
                </a:hlinkClick>
              </a:rPr>
              <a:t>PaliGemma</a:t>
            </a:r>
            <a:r>
              <a:rPr lang="en-US" sz="3000" u="sng" dirty="0">
                <a:solidFill>
                  <a:srgbClr val="2B947E"/>
                </a:solidFill>
                <a:latin typeface="Open Sans Bold"/>
                <a:ea typeface="Open Sans Bold"/>
                <a:cs typeface="Open Sans Bold"/>
                <a:sym typeface="Open Sans Bold"/>
                <a:hlinkClick r:id="rId4" tooltip="https://arxiv.org/pdf/2407.07726">
                  <a:extLst>
                    <a:ext uri="{A12FA001-AC4F-418D-AE19-62706E023703}">
                      <ahyp:hlinkClr xmlns:ahyp="http://schemas.microsoft.com/office/drawing/2018/hyperlinkcolor" val="tx"/>
                    </a:ext>
                  </a:extLst>
                </a:hlinkClick>
              </a:rPr>
              <a:t>: A versatile 3B VLM for transfer</a:t>
            </a:r>
          </a:p>
        </p:txBody>
      </p:sp>
      <p:sp>
        <p:nvSpPr>
          <p:cNvPr id="6" name="TextBox 6"/>
          <p:cNvSpPr txBox="1"/>
          <p:nvPr/>
        </p:nvSpPr>
        <p:spPr>
          <a:xfrm>
            <a:off x="3172716" y="2990898"/>
            <a:ext cx="14279638" cy="1381125"/>
          </a:xfrm>
          <a:prstGeom prst="rect">
            <a:avLst/>
          </a:prstGeom>
        </p:spPr>
        <p:txBody>
          <a:bodyPr lIns="0" tIns="0" rIns="0" bIns="0" rtlCol="0" anchor="t">
            <a:spAutoFit/>
          </a:bodyPr>
          <a:lstStyle/>
          <a:p>
            <a:pPr marL="653474" lvl="1" indent="-326737" algn="l">
              <a:lnSpc>
                <a:spcPts val="3632"/>
              </a:lnSpc>
              <a:buFont typeface="Arial"/>
              <a:buChar char="•"/>
            </a:pPr>
            <a:r>
              <a:rPr lang="en-US" sz="3026" spc="15" dirty="0">
                <a:solidFill>
                  <a:srgbClr val="2B2C30"/>
                </a:solidFill>
                <a:latin typeface="Playfair Display"/>
                <a:ea typeface="Playfair Display"/>
                <a:cs typeface="Playfair Display"/>
                <a:sym typeface="Playfair Display"/>
              </a:rPr>
              <a:t>Open model, continuing the line of </a:t>
            </a:r>
            <a:r>
              <a:rPr lang="en-US" sz="3026" spc="15" dirty="0" err="1">
                <a:solidFill>
                  <a:srgbClr val="2B2C30"/>
                </a:solidFill>
                <a:latin typeface="Playfair Display"/>
                <a:ea typeface="Playfair Display"/>
                <a:cs typeface="Playfair Display"/>
                <a:sym typeface="Playfair Display"/>
              </a:rPr>
              <a:t>PaLI</a:t>
            </a:r>
            <a:r>
              <a:rPr lang="en-US" sz="3026" spc="15" dirty="0">
                <a:solidFill>
                  <a:srgbClr val="2B2C30"/>
                </a:solidFill>
                <a:latin typeface="Playfair Display"/>
                <a:ea typeface="Playfair Display"/>
                <a:cs typeface="Playfair Display"/>
                <a:sym typeface="Playfair Display"/>
              </a:rPr>
              <a:t> vision-language models in a combination with the Gemma family of language models.</a:t>
            </a:r>
          </a:p>
          <a:p>
            <a:pPr marL="653474" lvl="1" indent="-326737" algn="l">
              <a:lnSpc>
                <a:spcPts val="3632"/>
              </a:lnSpc>
              <a:buFont typeface="Arial"/>
              <a:buChar char="•"/>
            </a:pPr>
            <a:r>
              <a:rPr lang="en-US" sz="3026" spc="15" dirty="0">
                <a:solidFill>
                  <a:srgbClr val="2B2C30"/>
                </a:solidFill>
                <a:latin typeface="Playfair Display"/>
                <a:ea typeface="Playfair Display"/>
                <a:cs typeface="Playfair Display"/>
                <a:sym typeface="Playfair Display"/>
              </a:rPr>
              <a:t>Similar model: </a:t>
            </a:r>
            <a:r>
              <a:rPr lang="en-US" sz="3026" u="sng" spc="15" dirty="0">
                <a:solidFill>
                  <a:srgbClr val="2B947E"/>
                </a:solidFill>
                <a:latin typeface="Playfair Display Bold"/>
                <a:ea typeface="Playfair Display Bold"/>
                <a:cs typeface="Playfair Display Bold"/>
                <a:sym typeface="Playfair Display Bold"/>
                <a:hlinkClick r:id="rId5" tooltip="https://arxiv.org/pdf/2310.09199">
                  <a:extLst>
                    <a:ext uri="{A12FA001-AC4F-418D-AE19-62706E023703}">
                      <ahyp:hlinkClr xmlns:ahyp="http://schemas.microsoft.com/office/drawing/2018/hyperlinkcolor" val="tx"/>
                    </a:ext>
                  </a:extLst>
                </a:hlinkClick>
              </a:rPr>
              <a:t>Pali-3 Vision Language Models: Smaller, Faster, Stronger</a:t>
            </a:r>
          </a:p>
        </p:txBody>
      </p:sp>
      <p:sp>
        <p:nvSpPr>
          <p:cNvPr id="7" name="TextBox 7"/>
          <p:cNvSpPr txBox="1"/>
          <p:nvPr/>
        </p:nvSpPr>
        <p:spPr>
          <a:xfrm>
            <a:off x="17725483" y="9430248"/>
            <a:ext cx="34480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grpSp>
        <p:nvGrpSpPr>
          <p:cNvPr id="5" name="Group 5"/>
          <p:cNvGrpSpPr/>
          <p:nvPr/>
        </p:nvGrpSpPr>
        <p:grpSpPr>
          <a:xfrm rot="-5400000">
            <a:off x="315170" y="3863740"/>
            <a:ext cx="6062042" cy="3753998"/>
            <a:chOff x="0" y="0"/>
            <a:chExt cx="8082723" cy="5005330"/>
          </a:xfrm>
        </p:grpSpPr>
        <p:sp>
          <p:nvSpPr>
            <p:cNvPr id="6" name="Freeform 6"/>
            <p:cNvSpPr/>
            <p:nvPr/>
          </p:nvSpPr>
          <p:spPr>
            <a:xfrm rot="-10079856" flipV="1">
              <a:off x="95896" y="273767"/>
              <a:ext cx="2760433" cy="1212474"/>
            </a:xfrm>
            <a:custGeom>
              <a:avLst/>
              <a:gdLst/>
              <a:ahLst/>
              <a:cxnLst/>
              <a:rect l="l" t="t" r="r" b="b"/>
              <a:pathLst>
                <a:path w="2760433" h="1212474">
                  <a:moveTo>
                    <a:pt x="0" y="1212474"/>
                  </a:moveTo>
                  <a:lnTo>
                    <a:pt x="2760433" y="1212474"/>
                  </a:lnTo>
                  <a:lnTo>
                    <a:pt x="2760433" y="0"/>
                  </a:lnTo>
                  <a:lnTo>
                    <a:pt x="0" y="0"/>
                  </a:lnTo>
                  <a:lnTo>
                    <a:pt x="0" y="1212474"/>
                  </a:lnTo>
                  <a:close/>
                </a:path>
              </a:pathLst>
            </a:custGeom>
            <a:blipFill>
              <a:blip r:embed="rId4">
                <a:extLst>
                  <a:ext uri="{96DAC541-7B7A-43D3-8B79-37D633B846F1}">
                    <asvg:svgBlip xmlns:asvg="http://schemas.microsoft.com/office/drawing/2016/SVG/main" r:embed="rId5"/>
                  </a:ext>
                </a:extLst>
              </a:blip>
              <a:stretch>
                <a:fillRect r="-323357"/>
              </a:stretch>
            </a:blipFill>
          </p:spPr>
        </p:sp>
        <p:sp>
          <p:nvSpPr>
            <p:cNvPr id="7" name="Freeform 7"/>
            <p:cNvSpPr/>
            <p:nvPr/>
          </p:nvSpPr>
          <p:spPr>
            <a:xfrm rot="4045040">
              <a:off x="5612726" y="2891898"/>
              <a:ext cx="2760433" cy="1212474"/>
            </a:xfrm>
            <a:custGeom>
              <a:avLst/>
              <a:gdLst/>
              <a:ahLst/>
              <a:cxnLst/>
              <a:rect l="l" t="t" r="r" b="b"/>
              <a:pathLst>
                <a:path w="2760433" h="1212474">
                  <a:moveTo>
                    <a:pt x="0" y="0"/>
                  </a:moveTo>
                  <a:lnTo>
                    <a:pt x="2760434" y="0"/>
                  </a:lnTo>
                  <a:lnTo>
                    <a:pt x="2760434" y="1212474"/>
                  </a:lnTo>
                  <a:lnTo>
                    <a:pt x="0" y="1212474"/>
                  </a:lnTo>
                  <a:lnTo>
                    <a:pt x="0" y="0"/>
                  </a:lnTo>
                  <a:close/>
                </a:path>
              </a:pathLst>
            </a:custGeom>
            <a:blipFill>
              <a:blip r:embed="rId4">
                <a:extLst>
                  <a:ext uri="{96DAC541-7B7A-43D3-8B79-37D633B846F1}">
                    <asvg:svgBlip xmlns:asvg="http://schemas.microsoft.com/office/drawing/2016/SVG/main" r:embed="rId5"/>
                  </a:ext>
                </a:extLst>
              </a:blip>
              <a:stretch>
                <a:fillRect r="-323357"/>
              </a:stretch>
            </a:blipFill>
          </p:spPr>
        </p:sp>
        <p:sp>
          <p:nvSpPr>
            <p:cNvPr id="8" name="Freeform 8"/>
            <p:cNvSpPr/>
            <p:nvPr/>
          </p:nvSpPr>
          <p:spPr>
            <a:xfrm rot="-9774381">
              <a:off x="2815242" y="938033"/>
              <a:ext cx="2760433" cy="1212474"/>
            </a:xfrm>
            <a:custGeom>
              <a:avLst/>
              <a:gdLst/>
              <a:ahLst/>
              <a:cxnLst/>
              <a:rect l="l" t="t" r="r" b="b"/>
              <a:pathLst>
                <a:path w="2760433" h="1212474">
                  <a:moveTo>
                    <a:pt x="0" y="0"/>
                  </a:moveTo>
                  <a:lnTo>
                    <a:pt x="2760434" y="0"/>
                  </a:lnTo>
                  <a:lnTo>
                    <a:pt x="2760434" y="1212474"/>
                  </a:lnTo>
                  <a:lnTo>
                    <a:pt x="0" y="1212474"/>
                  </a:lnTo>
                  <a:lnTo>
                    <a:pt x="0" y="0"/>
                  </a:lnTo>
                  <a:close/>
                </a:path>
              </a:pathLst>
            </a:custGeom>
            <a:blipFill>
              <a:blip r:embed="rId4">
                <a:extLst>
                  <a:ext uri="{96DAC541-7B7A-43D3-8B79-37D633B846F1}">
                    <asvg:svgBlip xmlns:asvg="http://schemas.microsoft.com/office/drawing/2016/SVG/main" r:embed="rId5"/>
                  </a:ext>
                </a:extLst>
              </a:blip>
              <a:stretch>
                <a:fillRect r="-323357"/>
              </a:stretch>
            </a:blipFill>
          </p:spPr>
        </p:sp>
        <p:sp>
          <p:nvSpPr>
            <p:cNvPr id="9" name="Freeform 9"/>
            <p:cNvSpPr/>
            <p:nvPr/>
          </p:nvSpPr>
          <p:spPr>
            <a:xfrm rot="-9212911">
              <a:off x="5544112" y="1497126"/>
              <a:ext cx="844373" cy="1143743"/>
            </a:xfrm>
            <a:custGeom>
              <a:avLst/>
              <a:gdLst/>
              <a:ahLst/>
              <a:cxnLst/>
              <a:rect l="l" t="t" r="r" b="b"/>
              <a:pathLst>
                <a:path w="844373" h="1143743">
                  <a:moveTo>
                    <a:pt x="0" y="0"/>
                  </a:moveTo>
                  <a:lnTo>
                    <a:pt x="844373" y="0"/>
                  </a:lnTo>
                  <a:lnTo>
                    <a:pt x="844373" y="1143742"/>
                  </a:lnTo>
                  <a:lnTo>
                    <a:pt x="0" y="1143742"/>
                  </a:lnTo>
                  <a:lnTo>
                    <a:pt x="0" y="0"/>
                  </a:lnTo>
                  <a:close/>
                </a:path>
              </a:pathLst>
            </a:custGeom>
            <a:blipFill>
              <a:blip r:embed="rId4">
                <a:extLst>
                  <a:ext uri="{96DAC541-7B7A-43D3-8B79-37D633B846F1}">
                    <asvg:svgBlip xmlns:asvg="http://schemas.microsoft.com/office/drawing/2016/SVG/main" r:embed="rId5"/>
                  </a:ext>
                </a:extLst>
              </a:blip>
              <a:stretch>
                <a:fillRect l="-424477" t="-6009" r="-859566"/>
              </a:stretch>
            </a:blipFill>
          </p:spPr>
        </p:sp>
      </p:grpSp>
      <p:sp>
        <p:nvSpPr>
          <p:cNvPr id="10" name="Freeform 10"/>
          <p:cNvSpPr/>
          <p:nvPr/>
        </p:nvSpPr>
        <p:spPr>
          <a:xfrm>
            <a:off x="4813535" y="559825"/>
            <a:ext cx="3734602" cy="3476575"/>
          </a:xfrm>
          <a:custGeom>
            <a:avLst/>
            <a:gdLst/>
            <a:ahLst/>
            <a:cxnLst/>
            <a:rect l="l" t="t" r="r" b="b"/>
            <a:pathLst>
              <a:path w="3734602" h="3476575">
                <a:moveTo>
                  <a:pt x="0" y="0"/>
                </a:moveTo>
                <a:lnTo>
                  <a:pt x="3734602" y="0"/>
                </a:lnTo>
                <a:lnTo>
                  <a:pt x="3734602" y="3476574"/>
                </a:lnTo>
                <a:lnTo>
                  <a:pt x="0" y="3476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3940862" y="3495748"/>
            <a:ext cx="3682505" cy="3428077"/>
          </a:xfrm>
          <a:custGeom>
            <a:avLst/>
            <a:gdLst/>
            <a:ahLst/>
            <a:cxnLst/>
            <a:rect l="l" t="t" r="r" b="b"/>
            <a:pathLst>
              <a:path w="3682505" h="3428077">
                <a:moveTo>
                  <a:pt x="0" y="0"/>
                </a:moveTo>
                <a:lnTo>
                  <a:pt x="3682505" y="0"/>
                </a:lnTo>
                <a:lnTo>
                  <a:pt x="3682505" y="3428078"/>
                </a:lnTo>
                <a:lnTo>
                  <a:pt x="0" y="3428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2424280" y="6445539"/>
            <a:ext cx="3525196" cy="3281637"/>
          </a:xfrm>
          <a:custGeom>
            <a:avLst/>
            <a:gdLst/>
            <a:ahLst/>
            <a:cxnLst/>
            <a:rect l="l" t="t" r="r" b="b"/>
            <a:pathLst>
              <a:path w="3525196" h="3281637">
                <a:moveTo>
                  <a:pt x="3525196" y="0"/>
                </a:moveTo>
                <a:lnTo>
                  <a:pt x="0" y="0"/>
                </a:lnTo>
                <a:lnTo>
                  <a:pt x="0" y="3281636"/>
                </a:lnTo>
                <a:lnTo>
                  <a:pt x="3525196" y="3281636"/>
                </a:lnTo>
                <a:lnTo>
                  <a:pt x="3525196"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1987485">
            <a:off x="5895205" y="7569665"/>
            <a:ext cx="1737546" cy="1014095"/>
          </a:xfrm>
          <a:custGeom>
            <a:avLst/>
            <a:gdLst/>
            <a:ahLst/>
            <a:cxnLst/>
            <a:rect l="l" t="t" r="r" b="b"/>
            <a:pathLst>
              <a:path w="1737546" h="1014095">
                <a:moveTo>
                  <a:pt x="0" y="0"/>
                </a:moveTo>
                <a:lnTo>
                  <a:pt x="1737545" y="0"/>
                </a:lnTo>
                <a:lnTo>
                  <a:pt x="1737545" y="1014095"/>
                </a:lnTo>
                <a:lnTo>
                  <a:pt x="0" y="10140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rot="-173320">
            <a:off x="5478370" y="1951759"/>
            <a:ext cx="2407813" cy="749784"/>
          </a:xfrm>
          <a:prstGeom prst="rect">
            <a:avLst/>
          </a:prstGeom>
        </p:spPr>
        <p:txBody>
          <a:bodyPr lIns="0" tIns="0" rIns="0" bIns="0" rtlCol="0" anchor="t">
            <a:spAutoFit/>
          </a:bodyPr>
          <a:lstStyle/>
          <a:p>
            <a:pPr marL="0" lvl="0" indent="0" algn="ctr">
              <a:lnSpc>
                <a:spcPts val="2907"/>
              </a:lnSpc>
              <a:spcBef>
                <a:spcPct val="0"/>
              </a:spcBef>
            </a:pPr>
            <a:r>
              <a:rPr lang="en-US" sz="2907">
                <a:solidFill>
                  <a:srgbClr val="494949"/>
                </a:solidFill>
                <a:latin typeface="Playfair Display"/>
                <a:ea typeface="Playfair Display"/>
                <a:cs typeface="Playfair Display"/>
                <a:sym typeface="Playfair Display"/>
              </a:rPr>
              <a:t>Publicly Available?</a:t>
            </a:r>
          </a:p>
        </p:txBody>
      </p:sp>
      <p:sp>
        <p:nvSpPr>
          <p:cNvPr id="15" name="TextBox 15"/>
          <p:cNvSpPr txBox="1"/>
          <p:nvPr/>
        </p:nvSpPr>
        <p:spPr>
          <a:xfrm rot="-173320">
            <a:off x="4596442" y="4687019"/>
            <a:ext cx="2374224" cy="1102614"/>
          </a:xfrm>
          <a:prstGeom prst="rect">
            <a:avLst/>
          </a:prstGeom>
        </p:spPr>
        <p:txBody>
          <a:bodyPr lIns="0" tIns="0" rIns="0" bIns="0" rtlCol="0" anchor="t">
            <a:spAutoFit/>
          </a:bodyPr>
          <a:lstStyle/>
          <a:p>
            <a:pPr marL="0" lvl="0" indent="0" algn="ctr">
              <a:lnSpc>
                <a:spcPts val="2910"/>
              </a:lnSpc>
              <a:spcBef>
                <a:spcPct val="0"/>
              </a:spcBef>
            </a:pPr>
            <a:r>
              <a:rPr lang="en-US" sz="2910">
                <a:solidFill>
                  <a:srgbClr val="494949"/>
                </a:solidFill>
                <a:latin typeface="Playfair Display"/>
                <a:ea typeface="Playfair Display"/>
                <a:cs typeface="Playfair Display"/>
                <a:sym typeface="Playfair Display"/>
              </a:rPr>
              <a:t>Efficient Resource Usage?</a:t>
            </a:r>
          </a:p>
        </p:txBody>
      </p:sp>
      <p:sp>
        <p:nvSpPr>
          <p:cNvPr id="16" name="TextBox 16"/>
          <p:cNvSpPr txBox="1"/>
          <p:nvPr/>
        </p:nvSpPr>
        <p:spPr>
          <a:xfrm>
            <a:off x="3050477" y="7584782"/>
            <a:ext cx="2272802" cy="1050776"/>
          </a:xfrm>
          <a:prstGeom prst="rect">
            <a:avLst/>
          </a:prstGeom>
        </p:spPr>
        <p:txBody>
          <a:bodyPr lIns="0" tIns="0" rIns="0" bIns="0" rtlCol="0" anchor="t">
            <a:spAutoFit/>
          </a:bodyPr>
          <a:lstStyle/>
          <a:p>
            <a:pPr marL="0" lvl="0" indent="0" algn="ctr">
              <a:lnSpc>
                <a:spcPts val="2744"/>
              </a:lnSpc>
              <a:spcBef>
                <a:spcPct val="0"/>
              </a:spcBef>
            </a:pPr>
            <a:r>
              <a:rPr lang="en-US" sz="2744">
                <a:solidFill>
                  <a:srgbClr val="494949"/>
                </a:solidFill>
                <a:latin typeface="Playfair Display"/>
                <a:ea typeface="Playfair Display"/>
                <a:cs typeface="Playfair Display"/>
                <a:sym typeface="Playfair Display"/>
              </a:rPr>
              <a:t>Performance on Zero-Shot Metrics?</a:t>
            </a:r>
          </a:p>
        </p:txBody>
      </p:sp>
      <p:sp>
        <p:nvSpPr>
          <p:cNvPr id="17" name="TextBox 17"/>
          <p:cNvSpPr txBox="1"/>
          <p:nvPr/>
        </p:nvSpPr>
        <p:spPr>
          <a:xfrm>
            <a:off x="7903546" y="6517250"/>
            <a:ext cx="9052507" cy="3209925"/>
          </a:xfrm>
          <a:prstGeom prst="rect">
            <a:avLst/>
          </a:prstGeom>
        </p:spPr>
        <p:txBody>
          <a:bodyPr lIns="0" tIns="0" rIns="0" bIns="0" rtlCol="0" anchor="t">
            <a:spAutoFit/>
          </a:bodyPr>
          <a:lstStyle/>
          <a:p>
            <a:pPr algn="l">
              <a:lnSpc>
                <a:spcPts val="3632"/>
              </a:lnSpc>
            </a:pPr>
            <a:r>
              <a:rPr lang="en-US" sz="3026" spc="15">
                <a:solidFill>
                  <a:srgbClr val="389984"/>
                </a:solidFill>
                <a:latin typeface="Playfair Display"/>
                <a:ea typeface="Playfair Display"/>
                <a:cs typeface="Playfair Display"/>
                <a:sym typeface="Playfair Display"/>
              </a:rPr>
              <a:t>Why Zero-Shot?</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Relying on a model that performs well in zero-shot tasks can save me time and resources, as it reduces the need for task-specific fine-tuning.</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Rendering 2D images of various 3D object from multiple viewpoints might result in weird-looking images.</a:t>
            </a:r>
          </a:p>
        </p:txBody>
      </p:sp>
      <p:sp>
        <p:nvSpPr>
          <p:cNvPr id="18" name="TextBox 18"/>
          <p:cNvSpPr txBox="1"/>
          <p:nvPr/>
        </p:nvSpPr>
        <p:spPr>
          <a:xfrm>
            <a:off x="17746796" y="9430248"/>
            <a:ext cx="302181"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512704"/>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4249210"/>
            <a:ext cx="10269509" cy="18383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3D model of a cooler</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3D printer machine with a printer head</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microwave oven sitting on a table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building</a:t>
            </a:r>
          </a:p>
        </p:txBody>
      </p:sp>
      <p:sp>
        <p:nvSpPr>
          <p:cNvPr id="7" name="TextBox 7"/>
          <p:cNvSpPr txBox="1"/>
          <p:nvPr/>
        </p:nvSpPr>
        <p:spPr>
          <a:xfrm>
            <a:off x="17724888" y="9430248"/>
            <a:ext cx="345996"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AutoShape 2"/>
          <p:cNvSpPr/>
          <p:nvPr/>
        </p:nvSpPr>
        <p:spPr>
          <a:xfrm flipV="1">
            <a:off x="1096013" y="2030109"/>
            <a:ext cx="1761704" cy="51738"/>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81" y="1162700"/>
            <a:ext cx="6206880" cy="867410"/>
          </a:xfrm>
          <a:prstGeom prst="rect">
            <a:avLst/>
          </a:prstGeom>
        </p:spPr>
        <p:txBody>
          <a:bodyPr lIns="0" tIns="0" rIns="0" bIns="0" rtlCol="0" anchor="t">
            <a:spAutoFit/>
          </a:bodyPr>
          <a:lstStyle/>
          <a:p>
            <a:pPr algn="l">
              <a:lnSpc>
                <a:spcPts val="6369"/>
              </a:lnSpc>
            </a:pPr>
            <a:r>
              <a:rPr lang="en-US" sz="6999" spc="34">
                <a:solidFill>
                  <a:srgbClr val="2B2C30"/>
                </a:solidFill>
                <a:latin typeface="Playfair Display"/>
                <a:ea typeface="Playfair Display"/>
                <a:cs typeface="Playfair Display"/>
                <a:sym typeface="Playfair Display"/>
              </a:rPr>
              <a:t>Plan</a:t>
            </a:r>
          </a:p>
        </p:txBody>
      </p:sp>
      <p:sp>
        <p:nvSpPr>
          <p:cNvPr id="4" name="Freeform 4"/>
          <p:cNvSpPr/>
          <p:nvPr/>
        </p:nvSpPr>
        <p:spPr>
          <a:xfrm rot="5400000">
            <a:off x="1316721" y="3318871"/>
            <a:ext cx="344955" cy="920997"/>
          </a:xfrm>
          <a:custGeom>
            <a:avLst/>
            <a:gdLst/>
            <a:ahLst/>
            <a:cxnLst/>
            <a:rect l="l" t="t" r="r" b="b"/>
            <a:pathLst>
              <a:path w="344955" h="920997">
                <a:moveTo>
                  <a:pt x="0" y="0"/>
                </a:moveTo>
                <a:lnTo>
                  <a:pt x="344955" y="0"/>
                </a:lnTo>
                <a:lnTo>
                  <a:pt x="344955" y="920997"/>
                </a:lnTo>
                <a:lnTo>
                  <a:pt x="0" y="92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1383953" y="4683002"/>
            <a:ext cx="344955" cy="920997"/>
          </a:xfrm>
          <a:custGeom>
            <a:avLst/>
            <a:gdLst/>
            <a:ahLst/>
            <a:cxnLst/>
            <a:rect l="l" t="t" r="r" b="b"/>
            <a:pathLst>
              <a:path w="344955" h="920997">
                <a:moveTo>
                  <a:pt x="0" y="0"/>
                </a:moveTo>
                <a:lnTo>
                  <a:pt x="344955" y="0"/>
                </a:lnTo>
                <a:lnTo>
                  <a:pt x="344955" y="920996"/>
                </a:lnTo>
                <a:lnTo>
                  <a:pt x="0" y="920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383953" y="6047132"/>
            <a:ext cx="344955" cy="920997"/>
          </a:xfrm>
          <a:custGeom>
            <a:avLst/>
            <a:gdLst/>
            <a:ahLst/>
            <a:cxnLst/>
            <a:rect l="l" t="t" r="r" b="b"/>
            <a:pathLst>
              <a:path w="344955" h="920997">
                <a:moveTo>
                  <a:pt x="0" y="0"/>
                </a:moveTo>
                <a:lnTo>
                  <a:pt x="344955" y="0"/>
                </a:lnTo>
                <a:lnTo>
                  <a:pt x="344955" y="920997"/>
                </a:lnTo>
                <a:lnTo>
                  <a:pt x="0" y="92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9499253" y="3318871"/>
            <a:ext cx="344955" cy="920997"/>
          </a:xfrm>
          <a:custGeom>
            <a:avLst/>
            <a:gdLst/>
            <a:ahLst/>
            <a:cxnLst/>
            <a:rect l="l" t="t" r="r" b="b"/>
            <a:pathLst>
              <a:path w="344955" h="920997">
                <a:moveTo>
                  <a:pt x="0" y="0"/>
                </a:moveTo>
                <a:lnTo>
                  <a:pt x="344955" y="0"/>
                </a:lnTo>
                <a:lnTo>
                  <a:pt x="344955" y="920997"/>
                </a:lnTo>
                <a:lnTo>
                  <a:pt x="0" y="92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443408" y="3518142"/>
            <a:ext cx="6206880" cy="433705"/>
          </a:xfrm>
          <a:prstGeom prst="rect">
            <a:avLst/>
          </a:prstGeom>
        </p:spPr>
        <p:txBody>
          <a:bodyPr lIns="0" tIns="0" rIns="0" bIns="0" rtlCol="0" anchor="t">
            <a:spAutoFit/>
          </a:bodyPr>
          <a:lstStyle/>
          <a:p>
            <a:pPr algn="l">
              <a:lnSpc>
                <a:spcPts val="3185"/>
              </a:lnSpc>
            </a:pPr>
            <a:r>
              <a:rPr lang="en-US" sz="3500" spc="17">
                <a:solidFill>
                  <a:srgbClr val="2B2C30"/>
                </a:solidFill>
                <a:latin typeface="Playfair Display"/>
                <a:ea typeface="Playfair Display"/>
                <a:cs typeface="Playfair Display"/>
                <a:sym typeface="Playfair Display"/>
              </a:rPr>
              <a:t>Overview</a:t>
            </a:r>
          </a:p>
        </p:txBody>
      </p:sp>
      <p:sp>
        <p:nvSpPr>
          <p:cNvPr id="9" name="TextBox 9"/>
          <p:cNvSpPr txBox="1"/>
          <p:nvPr/>
        </p:nvSpPr>
        <p:spPr>
          <a:xfrm>
            <a:off x="2443408" y="4928272"/>
            <a:ext cx="6206880" cy="433705"/>
          </a:xfrm>
          <a:prstGeom prst="rect">
            <a:avLst/>
          </a:prstGeom>
        </p:spPr>
        <p:txBody>
          <a:bodyPr lIns="0" tIns="0" rIns="0" bIns="0" rtlCol="0" anchor="t">
            <a:spAutoFit/>
          </a:bodyPr>
          <a:lstStyle/>
          <a:p>
            <a:pPr algn="l">
              <a:lnSpc>
                <a:spcPts val="3185"/>
              </a:lnSpc>
            </a:pPr>
            <a:r>
              <a:rPr lang="en-US" sz="3500" spc="17">
                <a:solidFill>
                  <a:srgbClr val="2B2C30"/>
                </a:solidFill>
                <a:latin typeface="Playfair Display"/>
                <a:ea typeface="Playfair Display"/>
                <a:cs typeface="Playfair Display"/>
                <a:sym typeface="Playfair Display"/>
              </a:rPr>
              <a:t>Vision-Language Models</a:t>
            </a:r>
          </a:p>
        </p:txBody>
      </p:sp>
      <p:sp>
        <p:nvSpPr>
          <p:cNvPr id="10" name="TextBox 10"/>
          <p:cNvSpPr txBox="1"/>
          <p:nvPr/>
        </p:nvSpPr>
        <p:spPr>
          <a:xfrm>
            <a:off x="2443408" y="6343053"/>
            <a:ext cx="6206880" cy="433705"/>
          </a:xfrm>
          <a:prstGeom prst="rect">
            <a:avLst/>
          </a:prstGeom>
        </p:spPr>
        <p:txBody>
          <a:bodyPr lIns="0" tIns="0" rIns="0" bIns="0" rtlCol="0" anchor="t">
            <a:spAutoFit/>
          </a:bodyPr>
          <a:lstStyle/>
          <a:p>
            <a:pPr algn="l">
              <a:lnSpc>
                <a:spcPts val="3185"/>
              </a:lnSpc>
            </a:pPr>
            <a:r>
              <a:rPr lang="en-US" sz="3500" spc="17">
                <a:solidFill>
                  <a:srgbClr val="2B2C30"/>
                </a:solidFill>
                <a:latin typeface="Playfair Display"/>
                <a:ea typeface="Playfair Display"/>
                <a:cs typeface="Playfair Display"/>
                <a:sym typeface="Playfair Display"/>
              </a:rPr>
              <a:t>Finalists</a:t>
            </a:r>
          </a:p>
        </p:txBody>
      </p:sp>
      <p:sp>
        <p:nvSpPr>
          <p:cNvPr id="11" name="TextBox 11"/>
          <p:cNvSpPr txBox="1"/>
          <p:nvPr/>
        </p:nvSpPr>
        <p:spPr>
          <a:xfrm>
            <a:off x="10558708" y="3610142"/>
            <a:ext cx="6206880" cy="433705"/>
          </a:xfrm>
          <a:prstGeom prst="rect">
            <a:avLst/>
          </a:prstGeom>
        </p:spPr>
        <p:txBody>
          <a:bodyPr lIns="0" tIns="0" rIns="0" bIns="0" rtlCol="0" anchor="t">
            <a:spAutoFit/>
          </a:bodyPr>
          <a:lstStyle/>
          <a:p>
            <a:pPr algn="l">
              <a:lnSpc>
                <a:spcPts val="3185"/>
              </a:lnSpc>
            </a:pPr>
            <a:r>
              <a:rPr lang="en-US" sz="3500" spc="17">
                <a:solidFill>
                  <a:srgbClr val="2B2C30"/>
                </a:solidFill>
                <a:latin typeface="Playfair Display"/>
                <a:ea typeface="Playfair Display"/>
                <a:cs typeface="Playfair Display"/>
                <a:sym typeface="Playfair Display"/>
              </a:rPr>
              <a:t>Selected Model</a:t>
            </a:r>
          </a:p>
        </p:txBody>
      </p:sp>
      <p:sp>
        <p:nvSpPr>
          <p:cNvPr id="12" name="Freeform 12"/>
          <p:cNvSpPr/>
          <p:nvPr/>
        </p:nvSpPr>
        <p:spPr>
          <a:xfrm rot="5400000">
            <a:off x="9499253" y="4637002"/>
            <a:ext cx="344955" cy="920997"/>
          </a:xfrm>
          <a:custGeom>
            <a:avLst/>
            <a:gdLst/>
            <a:ahLst/>
            <a:cxnLst/>
            <a:rect l="l" t="t" r="r" b="b"/>
            <a:pathLst>
              <a:path w="344955" h="920997">
                <a:moveTo>
                  <a:pt x="0" y="0"/>
                </a:moveTo>
                <a:lnTo>
                  <a:pt x="344955" y="0"/>
                </a:lnTo>
                <a:lnTo>
                  <a:pt x="344955" y="920996"/>
                </a:lnTo>
                <a:lnTo>
                  <a:pt x="0" y="920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558708" y="4928272"/>
            <a:ext cx="6206880" cy="433705"/>
          </a:xfrm>
          <a:prstGeom prst="rect">
            <a:avLst/>
          </a:prstGeom>
        </p:spPr>
        <p:txBody>
          <a:bodyPr lIns="0" tIns="0" rIns="0" bIns="0" rtlCol="0" anchor="t">
            <a:spAutoFit/>
          </a:bodyPr>
          <a:lstStyle/>
          <a:p>
            <a:pPr algn="l">
              <a:lnSpc>
                <a:spcPts val="3185"/>
              </a:lnSpc>
            </a:pPr>
            <a:r>
              <a:rPr lang="en-US" sz="3500" spc="17">
                <a:solidFill>
                  <a:srgbClr val="2B2C30"/>
                </a:solidFill>
                <a:latin typeface="Playfair Display"/>
                <a:ea typeface="Playfair Display"/>
                <a:cs typeface="Playfair Display"/>
                <a:sym typeface="Playfair Display"/>
              </a:rPr>
              <a:t>Conclusion and Future Work</a:t>
            </a:r>
          </a:p>
        </p:txBody>
      </p:sp>
      <p:sp>
        <p:nvSpPr>
          <p:cNvPr id="14" name="TextBox 14"/>
          <p:cNvSpPr txBox="1"/>
          <p:nvPr/>
        </p:nvSpPr>
        <p:spPr>
          <a:xfrm>
            <a:off x="17825794" y="9430248"/>
            <a:ext cx="14418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334810"/>
            <a:ext cx="10269509" cy="27527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3d model of a house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solar powered device with a solar panel</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table topped with a variety of different colored vases</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3d model of a building</a:t>
            </a:r>
          </a:p>
        </p:txBody>
      </p:sp>
      <p:sp>
        <p:nvSpPr>
          <p:cNvPr id="7" name="TextBox 7"/>
          <p:cNvSpPr txBox="1"/>
          <p:nvPr/>
        </p:nvSpPr>
        <p:spPr>
          <a:xfrm>
            <a:off x="17727031" y="9430248"/>
            <a:ext cx="341709"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19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792010"/>
            <a:ext cx="10269509" cy="22955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3d printed illustration of a microscope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black and white dog with a white face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skateboard with a propeller attached to it</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3d model of a bicycle</a:t>
            </a:r>
          </a:p>
        </p:txBody>
      </p:sp>
      <p:sp>
        <p:nvSpPr>
          <p:cNvPr id="7" name="TextBox 7"/>
          <p:cNvSpPr txBox="1"/>
          <p:nvPr/>
        </p:nvSpPr>
        <p:spPr>
          <a:xfrm>
            <a:off x="17688574" y="9430248"/>
            <a:ext cx="418624"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334810"/>
            <a:ext cx="10269509" cy="27527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digital art selected for the #</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black and white bike with a white and orange design</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small robot is attached to a piece of metal</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3d model of a bicycle</a:t>
            </a:r>
          </a:p>
        </p:txBody>
      </p:sp>
      <p:sp>
        <p:nvSpPr>
          <p:cNvPr id="7" name="TextBox 7"/>
          <p:cNvSpPr txBox="1"/>
          <p:nvPr/>
        </p:nvSpPr>
        <p:spPr>
          <a:xfrm>
            <a:off x="17732806" y="9430248"/>
            <a:ext cx="330160"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334810"/>
            <a:ext cx="10269509" cy="27527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the stairs of the house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door is open on a grey background</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small wooden structure with a ladder on top</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3d model of a bulding</a:t>
            </a:r>
          </a:p>
        </p:txBody>
      </p:sp>
      <p:sp>
        <p:nvSpPr>
          <p:cNvPr id="7" name="TextBox 7"/>
          <p:cNvSpPr txBox="1"/>
          <p:nvPr/>
        </p:nvSpPr>
        <p:spPr>
          <a:xfrm>
            <a:off x="17711851" y="9430248"/>
            <a:ext cx="372070"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334810"/>
            <a:ext cx="10269509" cy="27527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the boot is designed to be used a wall mounted boot</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pair of pink boots and a box of books</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person’s feet are on a book</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shoe and some objects</a:t>
            </a:r>
          </a:p>
        </p:txBody>
      </p:sp>
      <p:sp>
        <p:nvSpPr>
          <p:cNvPr id="7" name="TextBox 7"/>
          <p:cNvSpPr txBox="1"/>
          <p:nvPr/>
        </p:nvSpPr>
        <p:spPr>
          <a:xfrm>
            <a:off x="17717209" y="9430248"/>
            <a:ext cx="36135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780655" cy="563220"/>
            <a:chOff x="0" y="0"/>
            <a:chExt cx="6374206"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4365739"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Finalists</a:t>
              </a:r>
            </a:p>
          </p:txBody>
        </p:sp>
      </p:grpSp>
      <p:sp>
        <p:nvSpPr>
          <p:cNvPr id="5" name="Freeform 5"/>
          <p:cNvSpPr/>
          <p:nvPr/>
        </p:nvSpPr>
        <p:spPr>
          <a:xfrm>
            <a:off x="102870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4"/>
            <a:stretch>
              <a:fillRect/>
            </a:stretch>
          </a:blipFill>
        </p:spPr>
      </p:sp>
      <p:sp>
        <p:nvSpPr>
          <p:cNvPr id="6" name="TextBox 6"/>
          <p:cNvSpPr txBox="1"/>
          <p:nvPr/>
        </p:nvSpPr>
        <p:spPr>
          <a:xfrm>
            <a:off x="6989791" y="3792010"/>
            <a:ext cx="10269509" cy="22955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GIT-base: a 3d model of a cup of coffee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BLIP-base: a pink cup with a brick in it</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Vit+GPT2: a clock is shown on a table</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PaliGemma: in this image we can see a 3d model of a building</a:t>
            </a:r>
          </a:p>
        </p:txBody>
      </p:sp>
      <p:sp>
        <p:nvSpPr>
          <p:cNvPr id="7" name="TextBox 7"/>
          <p:cNvSpPr txBox="1"/>
          <p:nvPr/>
        </p:nvSpPr>
        <p:spPr>
          <a:xfrm>
            <a:off x="17708934" y="9430248"/>
            <a:ext cx="377904"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59141" y="3282495"/>
            <a:ext cx="11185862" cy="6346588"/>
          </a:xfrm>
          <a:custGeom>
            <a:avLst/>
            <a:gdLst/>
            <a:ahLst/>
            <a:cxnLst/>
            <a:rect l="l" t="t" r="r" b="b"/>
            <a:pathLst>
              <a:path w="11185862" h="6346588">
                <a:moveTo>
                  <a:pt x="0" y="0"/>
                </a:moveTo>
                <a:lnTo>
                  <a:pt x="11185861" y="0"/>
                </a:lnTo>
                <a:lnTo>
                  <a:pt x="11185861" y="6346588"/>
                </a:lnTo>
                <a:lnTo>
                  <a:pt x="0" y="6346588"/>
                </a:lnTo>
                <a:lnTo>
                  <a:pt x="0" y="0"/>
                </a:lnTo>
                <a:close/>
              </a:path>
            </a:pathLst>
          </a:custGeom>
          <a:blipFill>
            <a:blip r:embed="rId4"/>
            <a:stretch>
              <a:fillRect/>
            </a:stretch>
          </a:blipFill>
        </p:spPr>
      </p:sp>
      <p:sp>
        <p:nvSpPr>
          <p:cNvPr id="5" name="Freeform 5"/>
          <p:cNvSpPr/>
          <p:nvPr/>
        </p:nvSpPr>
        <p:spPr>
          <a:xfrm>
            <a:off x="12611677" y="3450033"/>
            <a:ext cx="499668" cy="579325"/>
          </a:xfrm>
          <a:custGeom>
            <a:avLst/>
            <a:gdLst/>
            <a:ahLst/>
            <a:cxnLst/>
            <a:rect l="l" t="t" r="r" b="b"/>
            <a:pathLst>
              <a:path w="499668" h="579325">
                <a:moveTo>
                  <a:pt x="0" y="0"/>
                </a:moveTo>
                <a:lnTo>
                  <a:pt x="499668" y="0"/>
                </a:lnTo>
                <a:lnTo>
                  <a:pt x="499668" y="579324"/>
                </a:lnTo>
                <a:lnTo>
                  <a:pt x="0" y="579324"/>
                </a:lnTo>
                <a:lnTo>
                  <a:pt x="0" y="0"/>
                </a:lnTo>
                <a:close/>
              </a:path>
            </a:pathLst>
          </a:custGeom>
          <a:blipFill>
            <a:blip r:embed="rId5"/>
            <a:stretch>
              <a:fillRect/>
            </a:stretch>
          </a:blipFill>
        </p:spPr>
      </p:sp>
      <p:sp>
        <p:nvSpPr>
          <p:cNvPr id="6" name="Freeform 6"/>
          <p:cNvSpPr/>
          <p:nvPr/>
        </p:nvSpPr>
        <p:spPr>
          <a:xfrm rot="-1124976">
            <a:off x="9756505" y="5861957"/>
            <a:ext cx="3009366" cy="499053"/>
          </a:xfrm>
          <a:custGeom>
            <a:avLst/>
            <a:gdLst/>
            <a:ahLst/>
            <a:cxnLst/>
            <a:rect l="l" t="t" r="r" b="b"/>
            <a:pathLst>
              <a:path w="3009366" h="499053">
                <a:moveTo>
                  <a:pt x="0" y="0"/>
                </a:moveTo>
                <a:lnTo>
                  <a:pt x="3009367" y="0"/>
                </a:lnTo>
                <a:lnTo>
                  <a:pt x="3009367" y="499053"/>
                </a:lnTo>
                <a:lnTo>
                  <a:pt x="0" y="499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Selected Model</a:t>
            </a:r>
          </a:p>
        </p:txBody>
      </p:sp>
      <p:sp>
        <p:nvSpPr>
          <p:cNvPr id="8" name="TextBox 8"/>
          <p:cNvSpPr txBox="1"/>
          <p:nvPr/>
        </p:nvSpPr>
        <p:spPr>
          <a:xfrm>
            <a:off x="3172716" y="2271312"/>
            <a:ext cx="10942984" cy="514350"/>
          </a:xfrm>
          <a:prstGeom prst="rect">
            <a:avLst/>
          </a:prstGeom>
        </p:spPr>
        <p:txBody>
          <a:bodyPr lIns="0" tIns="0" rIns="0" bIns="0" rtlCol="0" anchor="t">
            <a:spAutoFit/>
          </a:bodyPr>
          <a:lstStyle/>
          <a:p>
            <a:pPr algn="l">
              <a:lnSpc>
                <a:spcPts val="4200"/>
              </a:lnSpc>
            </a:pPr>
            <a:r>
              <a:rPr lang="en-US" sz="3000">
                <a:solidFill>
                  <a:srgbClr val="389984"/>
                </a:solidFill>
                <a:latin typeface="Open Sans Bold"/>
                <a:ea typeface="Open Sans Bold"/>
                <a:cs typeface="Open Sans Bold"/>
                <a:sym typeface="Open Sans Bold"/>
              </a:rPr>
              <a:t>PaliGemma: A versatile 3B VLM for transfer</a:t>
            </a:r>
          </a:p>
        </p:txBody>
      </p:sp>
      <p:sp>
        <p:nvSpPr>
          <p:cNvPr id="9" name="TextBox 9"/>
          <p:cNvSpPr txBox="1"/>
          <p:nvPr/>
        </p:nvSpPr>
        <p:spPr>
          <a:xfrm>
            <a:off x="13435195" y="3272970"/>
            <a:ext cx="3016887" cy="9239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Results obtained with PaliGemma</a:t>
            </a:r>
          </a:p>
        </p:txBody>
      </p:sp>
      <p:sp>
        <p:nvSpPr>
          <p:cNvPr id="10" name="TextBox 10"/>
          <p:cNvSpPr txBox="1"/>
          <p:nvPr/>
        </p:nvSpPr>
        <p:spPr>
          <a:xfrm>
            <a:off x="12218126" y="6821898"/>
            <a:ext cx="5041174" cy="22955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The model may struggle more with the average performance across 35 languages in the XM3600 benchmark</a:t>
            </a:r>
          </a:p>
        </p:txBody>
      </p:sp>
      <p:sp>
        <p:nvSpPr>
          <p:cNvPr id="11" name="Freeform 11"/>
          <p:cNvSpPr/>
          <p:nvPr/>
        </p:nvSpPr>
        <p:spPr>
          <a:xfrm rot="276037">
            <a:off x="9990186" y="7094140"/>
            <a:ext cx="2542005" cy="421549"/>
          </a:xfrm>
          <a:custGeom>
            <a:avLst/>
            <a:gdLst/>
            <a:ahLst/>
            <a:cxnLst/>
            <a:rect l="l" t="t" r="r" b="b"/>
            <a:pathLst>
              <a:path w="2542005" h="421549">
                <a:moveTo>
                  <a:pt x="0" y="0"/>
                </a:moveTo>
                <a:lnTo>
                  <a:pt x="2542005" y="0"/>
                </a:lnTo>
                <a:lnTo>
                  <a:pt x="2542005" y="421549"/>
                </a:lnTo>
                <a:lnTo>
                  <a:pt x="0" y="421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2218126" y="4854120"/>
            <a:ext cx="5041174" cy="18383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This score suggests good performance on the English subset of the XM3600 benchmark.</a:t>
            </a:r>
          </a:p>
        </p:txBody>
      </p:sp>
      <p:sp>
        <p:nvSpPr>
          <p:cNvPr id="13" name="TextBox 13"/>
          <p:cNvSpPr txBox="1"/>
          <p:nvPr/>
        </p:nvSpPr>
        <p:spPr>
          <a:xfrm>
            <a:off x="17724114" y="9430248"/>
            <a:ext cx="347543"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519029" y="9277932"/>
            <a:ext cx="499668" cy="579325"/>
          </a:xfrm>
          <a:custGeom>
            <a:avLst/>
            <a:gdLst/>
            <a:ahLst/>
            <a:cxnLst/>
            <a:rect l="l" t="t" r="r" b="b"/>
            <a:pathLst>
              <a:path w="499668" h="579325">
                <a:moveTo>
                  <a:pt x="0" y="0"/>
                </a:moveTo>
                <a:lnTo>
                  <a:pt x="499667" y="0"/>
                </a:lnTo>
                <a:lnTo>
                  <a:pt x="499667" y="579324"/>
                </a:lnTo>
                <a:lnTo>
                  <a:pt x="0" y="579324"/>
                </a:lnTo>
                <a:lnTo>
                  <a:pt x="0" y="0"/>
                </a:lnTo>
                <a:close/>
              </a:path>
            </a:pathLst>
          </a:custGeom>
          <a:blipFill>
            <a:blip r:embed="rId4"/>
            <a:stretch>
              <a:fillRect/>
            </a:stretch>
          </a:blipFill>
        </p:spPr>
      </p:sp>
      <p:sp>
        <p:nvSpPr>
          <p:cNvPr id="5" name="TextBox 5"/>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Selected Model</a:t>
            </a:r>
          </a:p>
        </p:txBody>
      </p:sp>
      <p:sp>
        <p:nvSpPr>
          <p:cNvPr id="6" name="TextBox 6"/>
          <p:cNvSpPr txBox="1"/>
          <p:nvPr/>
        </p:nvSpPr>
        <p:spPr>
          <a:xfrm>
            <a:off x="3172716" y="2271312"/>
            <a:ext cx="10942984" cy="514350"/>
          </a:xfrm>
          <a:prstGeom prst="rect">
            <a:avLst/>
          </a:prstGeom>
        </p:spPr>
        <p:txBody>
          <a:bodyPr lIns="0" tIns="0" rIns="0" bIns="0" rtlCol="0" anchor="t">
            <a:spAutoFit/>
          </a:bodyPr>
          <a:lstStyle/>
          <a:p>
            <a:pPr algn="l">
              <a:lnSpc>
                <a:spcPts val="4200"/>
              </a:lnSpc>
            </a:pPr>
            <a:r>
              <a:rPr lang="en-US" sz="3000">
                <a:solidFill>
                  <a:srgbClr val="389984"/>
                </a:solidFill>
                <a:latin typeface="Open Sans Bold"/>
                <a:ea typeface="Open Sans Bold"/>
                <a:cs typeface="Open Sans Bold"/>
                <a:sym typeface="Open Sans Bold"/>
              </a:rPr>
              <a:t>PaliGemma: A versatile 3B VLM for transfer</a:t>
            </a:r>
          </a:p>
        </p:txBody>
      </p:sp>
      <p:sp>
        <p:nvSpPr>
          <p:cNvPr id="7" name="TextBox 7"/>
          <p:cNvSpPr txBox="1"/>
          <p:nvPr/>
        </p:nvSpPr>
        <p:spPr>
          <a:xfrm>
            <a:off x="2342546" y="9100869"/>
            <a:ext cx="6762447" cy="9239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PaliGemma with custom prompt: “caption this image of a 3D model”</a:t>
            </a:r>
          </a:p>
        </p:txBody>
      </p:sp>
      <p:sp>
        <p:nvSpPr>
          <p:cNvPr id="8" name="Freeform 8"/>
          <p:cNvSpPr/>
          <p:nvPr/>
        </p:nvSpPr>
        <p:spPr>
          <a:xfrm>
            <a:off x="1519029" y="3123581"/>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5"/>
            <a:stretch>
              <a:fillRect/>
            </a:stretch>
          </a:blipFill>
        </p:spPr>
      </p:sp>
      <p:sp>
        <p:nvSpPr>
          <p:cNvPr id="9" name="TextBox 9"/>
          <p:cNvSpPr txBox="1"/>
          <p:nvPr/>
        </p:nvSpPr>
        <p:spPr>
          <a:xfrm>
            <a:off x="7546300" y="3488487"/>
            <a:ext cx="9713000" cy="5038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PaliGemma: A 3d model of a stone and wood door with stairs. The door is brown with a wooden frame and has a stone archway above it. The stairs are made of concrete and lead up to the door. There are two lights on the wall next to the door, and two lights on the wall above the stairs. The door has a handle on the left side and a handle on the right side. The archway has a design on the top, and the stone wall has a design on the top. The door is flanked by two wooden doors on either side, and there is a stone railing next to the stairs.</a:t>
            </a:r>
          </a:p>
        </p:txBody>
      </p:sp>
      <p:sp>
        <p:nvSpPr>
          <p:cNvPr id="10" name="TextBox 10"/>
          <p:cNvSpPr txBox="1"/>
          <p:nvPr/>
        </p:nvSpPr>
        <p:spPr>
          <a:xfrm>
            <a:off x="17704528" y="9430248"/>
            <a:ext cx="38671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68529" y="9241046"/>
            <a:ext cx="499668" cy="579325"/>
          </a:xfrm>
          <a:custGeom>
            <a:avLst/>
            <a:gdLst/>
            <a:ahLst/>
            <a:cxnLst/>
            <a:rect l="l" t="t" r="r" b="b"/>
            <a:pathLst>
              <a:path w="499668" h="579325">
                <a:moveTo>
                  <a:pt x="0" y="0"/>
                </a:moveTo>
                <a:lnTo>
                  <a:pt x="499667" y="0"/>
                </a:lnTo>
                <a:lnTo>
                  <a:pt x="499667" y="579324"/>
                </a:lnTo>
                <a:lnTo>
                  <a:pt x="0" y="579324"/>
                </a:lnTo>
                <a:lnTo>
                  <a:pt x="0" y="0"/>
                </a:lnTo>
                <a:close/>
              </a:path>
            </a:pathLst>
          </a:custGeom>
          <a:blipFill>
            <a:blip r:embed="rId4"/>
            <a:stretch>
              <a:fillRect/>
            </a:stretch>
          </a:blipFill>
        </p:spPr>
      </p:sp>
      <p:sp>
        <p:nvSpPr>
          <p:cNvPr id="5" name="TextBox 5"/>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Selected Model</a:t>
            </a:r>
          </a:p>
        </p:txBody>
      </p:sp>
      <p:sp>
        <p:nvSpPr>
          <p:cNvPr id="6" name="TextBox 6"/>
          <p:cNvSpPr txBox="1"/>
          <p:nvPr/>
        </p:nvSpPr>
        <p:spPr>
          <a:xfrm>
            <a:off x="3172716" y="2271312"/>
            <a:ext cx="10942984" cy="514350"/>
          </a:xfrm>
          <a:prstGeom prst="rect">
            <a:avLst/>
          </a:prstGeom>
        </p:spPr>
        <p:txBody>
          <a:bodyPr lIns="0" tIns="0" rIns="0" bIns="0" rtlCol="0" anchor="t">
            <a:spAutoFit/>
          </a:bodyPr>
          <a:lstStyle/>
          <a:p>
            <a:pPr algn="l">
              <a:lnSpc>
                <a:spcPts val="4200"/>
              </a:lnSpc>
            </a:pPr>
            <a:r>
              <a:rPr lang="en-US" sz="3000">
                <a:solidFill>
                  <a:srgbClr val="389984"/>
                </a:solidFill>
                <a:latin typeface="Open Sans Bold"/>
                <a:ea typeface="Open Sans Bold"/>
                <a:cs typeface="Open Sans Bold"/>
                <a:sym typeface="Open Sans Bold"/>
              </a:rPr>
              <a:t>PaliGemma: A versatile 3B VLM for transfer</a:t>
            </a:r>
          </a:p>
        </p:txBody>
      </p:sp>
      <p:sp>
        <p:nvSpPr>
          <p:cNvPr id="7" name="TextBox 7"/>
          <p:cNvSpPr txBox="1"/>
          <p:nvPr/>
        </p:nvSpPr>
        <p:spPr>
          <a:xfrm>
            <a:off x="1892046" y="9063983"/>
            <a:ext cx="6762447" cy="9239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PaliGemma with custom prompt: “caption this image of a 3D model”</a:t>
            </a:r>
          </a:p>
        </p:txBody>
      </p:sp>
      <p:sp>
        <p:nvSpPr>
          <p:cNvPr id="8" name="TextBox 8"/>
          <p:cNvSpPr txBox="1"/>
          <p:nvPr/>
        </p:nvSpPr>
        <p:spPr>
          <a:xfrm>
            <a:off x="6970237" y="5689177"/>
            <a:ext cx="9713000"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PaliGemma: A black and white pixelated bicycle</a:t>
            </a:r>
          </a:p>
        </p:txBody>
      </p:sp>
      <p:sp>
        <p:nvSpPr>
          <p:cNvPr id="9" name="Freeform 9"/>
          <p:cNvSpPr/>
          <p:nvPr/>
        </p:nvSpPr>
        <p:spPr>
          <a:xfrm>
            <a:off x="1028700" y="3038271"/>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5"/>
            <a:stretch>
              <a:fillRect/>
            </a:stretch>
          </a:blipFill>
        </p:spPr>
      </p:sp>
      <p:sp>
        <p:nvSpPr>
          <p:cNvPr id="10" name="TextBox 10"/>
          <p:cNvSpPr txBox="1"/>
          <p:nvPr/>
        </p:nvSpPr>
        <p:spPr>
          <a:xfrm>
            <a:off x="17725841" y="9430248"/>
            <a:ext cx="344091"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Conclusion and Future Work</a:t>
            </a:r>
          </a:p>
        </p:txBody>
      </p:sp>
      <p:sp>
        <p:nvSpPr>
          <p:cNvPr id="4" name="TextBox 4"/>
          <p:cNvSpPr txBox="1"/>
          <p:nvPr/>
        </p:nvSpPr>
        <p:spPr>
          <a:xfrm>
            <a:off x="1519029" y="2104196"/>
            <a:ext cx="15513354" cy="32099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The quality of the 3D object captions is closely tied to the quality of the image captions. One approach to enhancing the image captions is by fine-tuning the image captioning model on a labeled dataset of images depicting 3D objects (e.g. few-shot fine-tuning). However, such a dataset may not exist. Therefore, I propose generating multiple images (e.g., four) of each 3D object, using the object’s label as the label for all associated images.</a:t>
            </a:r>
          </a:p>
          <a:p>
            <a:pPr algn="l">
              <a:lnSpc>
                <a:spcPts val="3632"/>
              </a:lnSpc>
            </a:pPr>
            <a:r>
              <a:rPr lang="en-US" sz="3026" spc="15">
                <a:solidFill>
                  <a:srgbClr val="2B2C30"/>
                </a:solidFill>
                <a:latin typeface="Playfair Display"/>
                <a:ea typeface="Playfair Display"/>
                <a:cs typeface="Playfair Display"/>
                <a:sym typeface="Playfair Display"/>
              </a:rPr>
              <a:t>Additionally, to reduce resource usage, we can compress the images before passing them to the image captioning model.</a:t>
            </a:r>
          </a:p>
        </p:txBody>
      </p:sp>
      <p:sp>
        <p:nvSpPr>
          <p:cNvPr id="5" name="TextBox 5"/>
          <p:cNvSpPr txBox="1"/>
          <p:nvPr/>
        </p:nvSpPr>
        <p:spPr>
          <a:xfrm>
            <a:off x="17703933" y="9430248"/>
            <a:ext cx="387906"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6716" y="5732105"/>
            <a:ext cx="17834567" cy="2671866"/>
            <a:chOff x="0" y="0"/>
            <a:chExt cx="23779423" cy="3562488"/>
          </a:xfrm>
        </p:grpSpPr>
        <p:sp>
          <p:nvSpPr>
            <p:cNvPr id="4" name="Freeform 4"/>
            <p:cNvSpPr/>
            <p:nvPr/>
          </p:nvSpPr>
          <p:spPr>
            <a:xfrm>
              <a:off x="0" y="0"/>
              <a:ext cx="4204653" cy="3562488"/>
            </a:xfrm>
            <a:custGeom>
              <a:avLst/>
              <a:gdLst/>
              <a:ahLst/>
              <a:cxnLst/>
              <a:rect l="l" t="t" r="r" b="b"/>
              <a:pathLst>
                <a:path w="4204653" h="3562488">
                  <a:moveTo>
                    <a:pt x="0" y="0"/>
                  </a:moveTo>
                  <a:lnTo>
                    <a:pt x="4204653" y="0"/>
                  </a:lnTo>
                  <a:lnTo>
                    <a:pt x="4204653" y="3562488"/>
                  </a:lnTo>
                  <a:lnTo>
                    <a:pt x="0" y="3562488"/>
                  </a:lnTo>
                  <a:lnTo>
                    <a:pt x="0" y="0"/>
                  </a:lnTo>
                  <a:close/>
                </a:path>
              </a:pathLst>
            </a:custGeom>
            <a:blipFill>
              <a:blip r:embed="rId4"/>
              <a:stretch>
                <a:fillRect/>
              </a:stretch>
            </a:blipFill>
          </p:spPr>
        </p:sp>
        <p:sp>
          <p:nvSpPr>
            <p:cNvPr id="5" name="Freeform 5"/>
            <p:cNvSpPr/>
            <p:nvPr/>
          </p:nvSpPr>
          <p:spPr>
            <a:xfrm rot="7968889">
              <a:off x="4729268" y="1516497"/>
              <a:ext cx="1189507" cy="1290392"/>
            </a:xfrm>
            <a:custGeom>
              <a:avLst/>
              <a:gdLst/>
              <a:ahLst/>
              <a:cxnLst/>
              <a:rect l="l" t="t" r="r" b="b"/>
              <a:pathLst>
                <a:path w="1189507" h="1290392">
                  <a:moveTo>
                    <a:pt x="0" y="0"/>
                  </a:moveTo>
                  <a:lnTo>
                    <a:pt x="1189507" y="0"/>
                  </a:lnTo>
                  <a:lnTo>
                    <a:pt x="1189507" y="1290392"/>
                  </a:lnTo>
                  <a:lnTo>
                    <a:pt x="0" y="1290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442821" y="0"/>
              <a:ext cx="4204653" cy="3562488"/>
            </a:xfrm>
            <a:custGeom>
              <a:avLst/>
              <a:gdLst/>
              <a:ahLst/>
              <a:cxnLst/>
              <a:rect l="l" t="t" r="r" b="b"/>
              <a:pathLst>
                <a:path w="4204653" h="3562488">
                  <a:moveTo>
                    <a:pt x="0" y="0"/>
                  </a:moveTo>
                  <a:lnTo>
                    <a:pt x="4204653" y="0"/>
                  </a:lnTo>
                  <a:lnTo>
                    <a:pt x="4204653" y="3562488"/>
                  </a:lnTo>
                  <a:lnTo>
                    <a:pt x="0" y="3562488"/>
                  </a:lnTo>
                  <a:lnTo>
                    <a:pt x="0" y="0"/>
                  </a:lnTo>
                  <a:close/>
                </a:path>
              </a:pathLst>
            </a:custGeom>
            <a:blipFill>
              <a:blip r:embed="rId4"/>
              <a:stretch>
                <a:fillRect/>
              </a:stretch>
            </a:blipFill>
          </p:spPr>
        </p:sp>
        <p:sp>
          <p:nvSpPr>
            <p:cNvPr id="7" name="Freeform 7"/>
            <p:cNvSpPr/>
            <p:nvPr/>
          </p:nvSpPr>
          <p:spPr>
            <a:xfrm rot="7968889">
              <a:off x="11171520" y="1516497"/>
              <a:ext cx="1189507" cy="1290392"/>
            </a:xfrm>
            <a:custGeom>
              <a:avLst/>
              <a:gdLst/>
              <a:ahLst/>
              <a:cxnLst/>
              <a:rect l="l" t="t" r="r" b="b"/>
              <a:pathLst>
                <a:path w="1189507" h="1290392">
                  <a:moveTo>
                    <a:pt x="0" y="0"/>
                  </a:moveTo>
                  <a:lnTo>
                    <a:pt x="1189507" y="0"/>
                  </a:lnTo>
                  <a:lnTo>
                    <a:pt x="1189507" y="1290392"/>
                  </a:lnTo>
                  <a:lnTo>
                    <a:pt x="0" y="1290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885072" y="0"/>
              <a:ext cx="4204653" cy="3562488"/>
            </a:xfrm>
            <a:custGeom>
              <a:avLst/>
              <a:gdLst/>
              <a:ahLst/>
              <a:cxnLst/>
              <a:rect l="l" t="t" r="r" b="b"/>
              <a:pathLst>
                <a:path w="4204653" h="3562488">
                  <a:moveTo>
                    <a:pt x="0" y="0"/>
                  </a:moveTo>
                  <a:lnTo>
                    <a:pt x="4204654" y="0"/>
                  </a:lnTo>
                  <a:lnTo>
                    <a:pt x="4204654" y="3562488"/>
                  </a:lnTo>
                  <a:lnTo>
                    <a:pt x="0" y="3562488"/>
                  </a:lnTo>
                  <a:lnTo>
                    <a:pt x="0" y="0"/>
                  </a:lnTo>
                  <a:close/>
                </a:path>
              </a:pathLst>
            </a:custGeom>
            <a:blipFill>
              <a:blip r:embed="rId4"/>
              <a:stretch>
                <a:fillRect/>
              </a:stretch>
            </a:blipFill>
          </p:spPr>
        </p:sp>
        <p:sp>
          <p:nvSpPr>
            <p:cNvPr id="9" name="Freeform 9"/>
            <p:cNvSpPr/>
            <p:nvPr/>
          </p:nvSpPr>
          <p:spPr>
            <a:xfrm rot="7968889">
              <a:off x="17613771" y="1516497"/>
              <a:ext cx="1189507" cy="1290392"/>
            </a:xfrm>
            <a:custGeom>
              <a:avLst/>
              <a:gdLst/>
              <a:ahLst/>
              <a:cxnLst/>
              <a:rect l="l" t="t" r="r" b="b"/>
              <a:pathLst>
                <a:path w="1189507" h="1290392">
                  <a:moveTo>
                    <a:pt x="0" y="0"/>
                  </a:moveTo>
                  <a:lnTo>
                    <a:pt x="1189507" y="0"/>
                  </a:lnTo>
                  <a:lnTo>
                    <a:pt x="1189507" y="1290392"/>
                  </a:lnTo>
                  <a:lnTo>
                    <a:pt x="0" y="1290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9574769" y="0"/>
              <a:ext cx="4204653" cy="3562488"/>
            </a:xfrm>
            <a:custGeom>
              <a:avLst/>
              <a:gdLst/>
              <a:ahLst/>
              <a:cxnLst/>
              <a:rect l="l" t="t" r="r" b="b"/>
              <a:pathLst>
                <a:path w="4204653" h="3562488">
                  <a:moveTo>
                    <a:pt x="0" y="0"/>
                  </a:moveTo>
                  <a:lnTo>
                    <a:pt x="4204654" y="0"/>
                  </a:lnTo>
                  <a:lnTo>
                    <a:pt x="4204654" y="3562488"/>
                  </a:lnTo>
                  <a:lnTo>
                    <a:pt x="0" y="3562488"/>
                  </a:lnTo>
                  <a:lnTo>
                    <a:pt x="0" y="0"/>
                  </a:lnTo>
                  <a:close/>
                </a:path>
              </a:pathLst>
            </a:custGeom>
            <a:blipFill>
              <a:blip r:embed="rId4"/>
              <a:stretch>
                <a:fillRect/>
              </a:stretch>
            </a:blipFill>
          </p:spPr>
        </p:sp>
        <p:sp>
          <p:nvSpPr>
            <p:cNvPr id="11" name="TextBox 11"/>
            <p:cNvSpPr txBox="1"/>
            <p:nvPr/>
          </p:nvSpPr>
          <p:spPr>
            <a:xfrm>
              <a:off x="407755" y="1422469"/>
              <a:ext cx="3389144" cy="727075"/>
            </a:xfrm>
            <a:prstGeom prst="rect">
              <a:avLst/>
            </a:prstGeom>
          </p:spPr>
          <p:txBody>
            <a:bodyPr lIns="0" tIns="0" rIns="0" bIns="0" rtlCol="0" anchor="t">
              <a:spAutoFit/>
            </a:bodyPr>
            <a:lstStyle/>
            <a:p>
              <a:pPr algn="l">
                <a:lnSpc>
                  <a:spcPts val="4397"/>
                </a:lnSpc>
              </a:pPr>
              <a:r>
                <a:rPr lang="en-US" sz="3664">
                  <a:solidFill>
                    <a:srgbClr val="000000"/>
                  </a:solidFill>
                  <a:latin typeface="Playfair Display Bold"/>
                  <a:ea typeface="Playfair Display Bold"/>
                  <a:cs typeface="Playfair Display Bold"/>
                  <a:sym typeface="Playfair Display Bold"/>
                </a:rPr>
                <a:t>Rendering</a:t>
              </a:r>
            </a:p>
          </p:txBody>
        </p:sp>
        <p:sp>
          <p:nvSpPr>
            <p:cNvPr id="12" name="TextBox 12"/>
            <p:cNvSpPr txBox="1"/>
            <p:nvPr/>
          </p:nvSpPr>
          <p:spPr>
            <a:xfrm>
              <a:off x="6775730" y="1054169"/>
              <a:ext cx="3389144" cy="1463675"/>
            </a:xfrm>
            <a:prstGeom prst="rect">
              <a:avLst/>
            </a:prstGeom>
          </p:spPr>
          <p:txBody>
            <a:bodyPr lIns="0" tIns="0" rIns="0" bIns="0" rtlCol="0" anchor="t">
              <a:spAutoFit/>
            </a:bodyPr>
            <a:lstStyle/>
            <a:p>
              <a:pPr algn="ctr">
                <a:lnSpc>
                  <a:spcPts val="4397"/>
                </a:lnSpc>
              </a:pPr>
              <a:r>
                <a:rPr lang="en-US" sz="3664">
                  <a:solidFill>
                    <a:srgbClr val="000000"/>
                  </a:solidFill>
                  <a:latin typeface="Playfair Display Bold"/>
                  <a:ea typeface="Playfair Display Bold"/>
                  <a:cs typeface="Playfair Display Bold"/>
                  <a:sym typeface="Playfair Display Bold"/>
                </a:rPr>
                <a:t>Image Captioning</a:t>
              </a:r>
            </a:p>
          </p:txBody>
        </p:sp>
        <p:sp>
          <p:nvSpPr>
            <p:cNvPr id="13" name="TextBox 13"/>
            <p:cNvSpPr txBox="1"/>
            <p:nvPr/>
          </p:nvSpPr>
          <p:spPr>
            <a:xfrm>
              <a:off x="13040182" y="1054169"/>
              <a:ext cx="3389144" cy="1463675"/>
            </a:xfrm>
            <a:prstGeom prst="rect">
              <a:avLst/>
            </a:prstGeom>
          </p:spPr>
          <p:txBody>
            <a:bodyPr lIns="0" tIns="0" rIns="0" bIns="0" rtlCol="0" anchor="t">
              <a:spAutoFit/>
            </a:bodyPr>
            <a:lstStyle/>
            <a:p>
              <a:pPr algn="ctr">
                <a:lnSpc>
                  <a:spcPts val="4397"/>
                </a:lnSpc>
              </a:pPr>
              <a:r>
                <a:rPr lang="en-US" sz="3664">
                  <a:solidFill>
                    <a:srgbClr val="000000"/>
                  </a:solidFill>
                  <a:latin typeface="Playfair Display Bold"/>
                  <a:ea typeface="Playfair Display Bold"/>
                  <a:cs typeface="Playfair Display Bold"/>
                  <a:sym typeface="Playfair Display Bold"/>
                </a:rPr>
                <a:t>Caption Selection</a:t>
              </a:r>
            </a:p>
          </p:txBody>
        </p:sp>
        <p:sp>
          <p:nvSpPr>
            <p:cNvPr id="14" name="TextBox 14"/>
            <p:cNvSpPr txBox="1"/>
            <p:nvPr/>
          </p:nvSpPr>
          <p:spPr>
            <a:xfrm>
              <a:off x="19982524" y="1054169"/>
              <a:ext cx="3389144" cy="1463675"/>
            </a:xfrm>
            <a:prstGeom prst="rect">
              <a:avLst/>
            </a:prstGeom>
          </p:spPr>
          <p:txBody>
            <a:bodyPr lIns="0" tIns="0" rIns="0" bIns="0" rtlCol="0" anchor="t">
              <a:spAutoFit/>
            </a:bodyPr>
            <a:lstStyle/>
            <a:p>
              <a:pPr algn="ctr">
                <a:lnSpc>
                  <a:spcPts val="4397"/>
                </a:lnSpc>
              </a:pPr>
              <a:r>
                <a:rPr lang="en-US" sz="3664">
                  <a:solidFill>
                    <a:srgbClr val="000000"/>
                  </a:solidFill>
                  <a:latin typeface="Playfair Display Bold"/>
                  <a:ea typeface="Playfair Display Bold"/>
                  <a:cs typeface="Playfair Display Bold"/>
                  <a:sym typeface="Playfair Display Bold"/>
                </a:rPr>
                <a:t>Captions Fusing</a:t>
              </a:r>
            </a:p>
          </p:txBody>
        </p:sp>
      </p:grpSp>
      <p:sp>
        <p:nvSpPr>
          <p:cNvPr id="15" name="Freeform 15"/>
          <p:cNvSpPr/>
          <p:nvPr/>
        </p:nvSpPr>
        <p:spPr>
          <a:xfrm>
            <a:off x="4627713" y="5253237"/>
            <a:ext cx="3861278" cy="3629601"/>
          </a:xfrm>
          <a:custGeom>
            <a:avLst/>
            <a:gdLst/>
            <a:ahLst/>
            <a:cxnLst/>
            <a:rect l="l" t="t" r="r" b="b"/>
            <a:pathLst>
              <a:path w="3861278" h="3629601">
                <a:moveTo>
                  <a:pt x="0" y="0"/>
                </a:moveTo>
                <a:lnTo>
                  <a:pt x="3861278" y="0"/>
                </a:lnTo>
                <a:lnTo>
                  <a:pt x="3861278" y="3629601"/>
                </a:lnTo>
                <a:lnTo>
                  <a:pt x="0" y="36296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535050" y="1143000"/>
            <a:ext cx="6608950"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Overview</a:t>
            </a:r>
          </a:p>
        </p:txBody>
      </p:sp>
      <p:sp>
        <p:nvSpPr>
          <p:cNvPr id="17" name="TextBox 17"/>
          <p:cNvSpPr txBox="1"/>
          <p:nvPr/>
        </p:nvSpPr>
        <p:spPr>
          <a:xfrm>
            <a:off x="1028700" y="2271912"/>
            <a:ext cx="16230600" cy="22955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The proposed 3D object captioning pipeline includes an image captioning step. In this presentation, I will showcase several Vision-Language Models (VLMs) that I discovered during my research, with a focus on those that are </a:t>
            </a:r>
            <a:r>
              <a:rPr lang="en-US" sz="3026" u="sng" spc="15">
                <a:solidFill>
                  <a:srgbClr val="2B2C30"/>
                </a:solidFill>
                <a:latin typeface="Playfair Display"/>
                <a:ea typeface="Playfair Display"/>
                <a:cs typeface="Playfair Display"/>
                <a:sym typeface="Playfair Display"/>
              </a:rPr>
              <a:t>less resource-intensive</a:t>
            </a:r>
            <a:r>
              <a:rPr lang="en-US" sz="3026" spc="15">
                <a:solidFill>
                  <a:srgbClr val="2B2C30"/>
                </a:solidFill>
                <a:latin typeface="Playfair Display"/>
                <a:ea typeface="Playfair Display"/>
                <a:cs typeface="Playfair Display"/>
                <a:sym typeface="Playfair Display"/>
              </a:rPr>
              <a:t>. As the presentation progresses, I narrow down the list to VLMs that meet specific criteria. Finally, I will highlight the model that achieved the best balance between size and performance.</a:t>
            </a:r>
          </a:p>
        </p:txBody>
      </p:sp>
      <p:sp>
        <p:nvSpPr>
          <p:cNvPr id="18" name="TextBox 18"/>
          <p:cNvSpPr txBox="1"/>
          <p:nvPr/>
        </p:nvSpPr>
        <p:spPr>
          <a:xfrm>
            <a:off x="17804839" y="9430248"/>
            <a:ext cx="186095"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10800000" flipH="1">
            <a:off x="2332154" y="3086100"/>
            <a:ext cx="1511254" cy="4114800"/>
          </a:xfrm>
          <a:custGeom>
            <a:avLst/>
            <a:gdLst/>
            <a:ahLst/>
            <a:cxnLst/>
            <a:rect l="l" t="t" r="r" b="b"/>
            <a:pathLst>
              <a:path w="1511254" h="4114800">
                <a:moveTo>
                  <a:pt x="1511254" y="0"/>
                </a:moveTo>
                <a:lnTo>
                  <a:pt x="0" y="0"/>
                </a:lnTo>
                <a:lnTo>
                  <a:pt x="0" y="4114800"/>
                </a:lnTo>
                <a:lnTo>
                  <a:pt x="1511254" y="4114800"/>
                </a:lnTo>
                <a:lnTo>
                  <a:pt x="151125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4446393" y="3633183"/>
            <a:ext cx="1511254" cy="4114800"/>
          </a:xfrm>
          <a:custGeom>
            <a:avLst/>
            <a:gdLst/>
            <a:ahLst/>
            <a:cxnLst/>
            <a:rect l="l" t="t" r="r" b="b"/>
            <a:pathLst>
              <a:path w="1511254" h="4114800">
                <a:moveTo>
                  <a:pt x="1511253" y="0"/>
                </a:moveTo>
                <a:lnTo>
                  <a:pt x="0" y="0"/>
                </a:lnTo>
                <a:lnTo>
                  <a:pt x="0" y="4114800"/>
                </a:lnTo>
                <a:lnTo>
                  <a:pt x="1511253" y="4114800"/>
                </a:lnTo>
                <a:lnTo>
                  <a:pt x="151125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841607" y="4099908"/>
            <a:ext cx="10604785"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id="5" name="TextBox 5"/>
          <p:cNvSpPr txBox="1"/>
          <p:nvPr/>
        </p:nvSpPr>
        <p:spPr>
          <a:xfrm>
            <a:off x="4595883" y="6422116"/>
            <a:ext cx="9096234" cy="1079411"/>
          </a:xfrm>
          <a:prstGeom prst="rect">
            <a:avLst/>
          </a:prstGeom>
        </p:spPr>
        <p:txBody>
          <a:bodyPr lIns="0" tIns="0" rIns="0" bIns="0" rtlCol="0" anchor="t">
            <a:spAutoFit/>
          </a:bodyPr>
          <a:lstStyle/>
          <a:p>
            <a:pPr algn="l">
              <a:lnSpc>
                <a:spcPts val="7877"/>
              </a:lnSpc>
            </a:pPr>
            <a:r>
              <a:rPr lang="en-US" sz="8656" spc="43">
                <a:solidFill>
                  <a:srgbClr val="2B2C30"/>
                </a:solidFill>
                <a:latin typeface="Playfair Display"/>
                <a:ea typeface="Playfair Display"/>
                <a:cs typeface="Playfair Display"/>
                <a:sym typeface="Playfair Display"/>
              </a:rPr>
              <a:t>for your attention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8115300" cy="563220"/>
            <a:chOff x="0" y="0"/>
            <a:chExt cx="10820400" cy="750960"/>
          </a:xfrm>
        </p:grpSpPr>
        <p:sp>
          <p:nvSpPr>
            <p:cNvPr id="3" name="Freeform 3"/>
            <p:cNvSpPr/>
            <p:nvPr/>
          </p:nvSpPr>
          <p:spPr>
            <a:xfrm rot="5400000">
              <a:off x="408904" y="-147679"/>
              <a:ext cx="489734" cy="1307543"/>
            </a:xfrm>
            <a:custGeom>
              <a:avLst/>
              <a:gdLst/>
              <a:ahLst/>
              <a:cxnLst/>
              <a:rect l="l" t="t" r="r" b="b"/>
              <a:pathLst>
                <a:path w="489734" h="1307543">
                  <a:moveTo>
                    <a:pt x="0" y="0"/>
                  </a:moveTo>
                  <a:lnTo>
                    <a:pt x="489735" y="0"/>
                  </a:lnTo>
                  <a:lnTo>
                    <a:pt x="489735" y="1307543"/>
                  </a:lnTo>
                  <a:lnTo>
                    <a:pt x="0" y="130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08467" y="114300"/>
              <a:ext cx="8811933" cy="63666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a:t>
              </a:r>
            </a:p>
          </p:txBody>
        </p:sp>
      </p:grpSp>
      <p:sp>
        <p:nvSpPr>
          <p:cNvPr id="5" name="TextBox 5"/>
          <p:cNvSpPr txBox="1"/>
          <p:nvPr/>
        </p:nvSpPr>
        <p:spPr>
          <a:xfrm>
            <a:off x="1028700" y="2252371"/>
            <a:ext cx="16230600" cy="18383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Vision-Language Models (VLMs) are designed to understand and generate content that includes both images and text, enabling them to tackle tasks like </a:t>
            </a:r>
            <a:r>
              <a:rPr lang="en-US" sz="3026" u="sng" spc="15">
                <a:solidFill>
                  <a:srgbClr val="2B2C30"/>
                </a:solidFill>
                <a:latin typeface="Playfair Display"/>
                <a:ea typeface="Playfair Display"/>
                <a:cs typeface="Playfair Display"/>
                <a:sym typeface="Playfair Display"/>
              </a:rPr>
              <a:t>image captioning</a:t>
            </a:r>
            <a:r>
              <a:rPr lang="en-US" sz="3026" spc="15">
                <a:solidFill>
                  <a:srgbClr val="2B2C30"/>
                </a:solidFill>
                <a:latin typeface="Playfair Display"/>
                <a:ea typeface="Playfair Display"/>
                <a:cs typeface="Playfair Display"/>
                <a:sym typeface="Playfair Display"/>
              </a:rPr>
              <a:t>, visual question answering (VQA), and text-to-image generation.</a:t>
            </a:r>
          </a:p>
          <a:p>
            <a:pPr algn="l">
              <a:lnSpc>
                <a:spcPts val="3632"/>
              </a:lnSpc>
            </a:pPr>
            <a:endParaRPr lang="en-US" sz="3026" spc="15">
              <a:solidFill>
                <a:srgbClr val="2B2C30"/>
              </a:solidFill>
              <a:latin typeface="Playfair Display"/>
              <a:ea typeface="Playfair Display"/>
              <a:cs typeface="Playfair Display"/>
              <a:sym typeface="Playfair Display"/>
            </a:endParaRPr>
          </a:p>
        </p:txBody>
      </p:sp>
      <p:sp>
        <p:nvSpPr>
          <p:cNvPr id="6" name="TextBox 6"/>
          <p:cNvSpPr txBox="1"/>
          <p:nvPr/>
        </p:nvSpPr>
        <p:spPr>
          <a:xfrm>
            <a:off x="17810196" y="9430248"/>
            <a:ext cx="175379"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35050" y="1143000"/>
            <a:ext cx="12329847"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(Retrieval Augmentation Based)</a:t>
            </a:r>
          </a:p>
        </p:txBody>
      </p:sp>
      <p:sp>
        <p:nvSpPr>
          <p:cNvPr id="4" name="Freeform 4"/>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249991" y="3418729"/>
            <a:ext cx="9788018" cy="6461191"/>
          </a:xfrm>
          <a:custGeom>
            <a:avLst/>
            <a:gdLst/>
            <a:ahLst/>
            <a:cxnLst/>
            <a:rect l="l" t="t" r="r" b="b"/>
            <a:pathLst>
              <a:path w="9788018" h="6461191">
                <a:moveTo>
                  <a:pt x="0" y="0"/>
                </a:moveTo>
                <a:lnTo>
                  <a:pt x="9788018" y="0"/>
                </a:lnTo>
                <a:lnTo>
                  <a:pt x="9788018" y="6461191"/>
                </a:lnTo>
                <a:lnTo>
                  <a:pt x="0" y="6461191"/>
                </a:lnTo>
                <a:lnTo>
                  <a:pt x="0" y="0"/>
                </a:lnTo>
                <a:close/>
              </a:path>
            </a:pathLst>
          </a:custGeom>
          <a:blipFill>
            <a:blip r:embed="rId4"/>
            <a:stretch>
              <a:fillRect/>
            </a:stretch>
          </a:blipFill>
        </p:spPr>
      </p:sp>
      <p:sp>
        <p:nvSpPr>
          <p:cNvPr id="6" name="TextBox 6"/>
          <p:cNvSpPr txBox="1"/>
          <p:nvPr/>
        </p:nvSpPr>
        <p:spPr>
          <a:xfrm>
            <a:off x="3057619" y="2062414"/>
            <a:ext cx="8896969"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209.15323">
                  <a:extLst>
                    <a:ext uri="{A12FA001-AC4F-418D-AE19-62706E023703}">
                      <ahyp:hlinkClr xmlns:ahyp="http://schemas.microsoft.com/office/drawing/2018/hyperlinkcolor" val="tx"/>
                    </a:ext>
                  </a:extLst>
                </a:hlinkClick>
              </a:rPr>
              <a:t>SMALLCAP: Lightweight Image Captioning Prompted with Retrieval Augmentation</a:t>
            </a:r>
          </a:p>
        </p:txBody>
      </p:sp>
      <p:sp>
        <p:nvSpPr>
          <p:cNvPr id="7" name="Freeform 7"/>
          <p:cNvSpPr/>
          <p:nvPr/>
        </p:nvSpPr>
        <p:spPr>
          <a:xfrm>
            <a:off x="14256363" y="6109194"/>
            <a:ext cx="499668" cy="579325"/>
          </a:xfrm>
          <a:custGeom>
            <a:avLst/>
            <a:gdLst/>
            <a:ahLst/>
            <a:cxnLst/>
            <a:rect l="l" t="t" r="r" b="b"/>
            <a:pathLst>
              <a:path w="499668" h="579325">
                <a:moveTo>
                  <a:pt x="0" y="0"/>
                </a:moveTo>
                <a:lnTo>
                  <a:pt x="499667" y="0"/>
                </a:lnTo>
                <a:lnTo>
                  <a:pt x="499667" y="579325"/>
                </a:lnTo>
                <a:lnTo>
                  <a:pt x="0" y="579325"/>
                </a:lnTo>
                <a:lnTo>
                  <a:pt x="0" y="0"/>
                </a:lnTo>
                <a:close/>
              </a:path>
            </a:pathLst>
          </a:custGeom>
          <a:blipFill>
            <a:blip r:embed="rId6"/>
            <a:stretch>
              <a:fillRect/>
            </a:stretch>
          </a:blipFill>
        </p:spPr>
      </p:sp>
      <p:sp>
        <p:nvSpPr>
          <p:cNvPr id="8" name="TextBox 8"/>
          <p:cNvSpPr txBox="1"/>
          <p:nvPr/>
        </p:nvSpPr>
        <p:spPr>
          <a:xfrm>
            <a:off x="14957525" y="5703531"/>
            <a:ext cx="2520282" cy="13811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Camparison conducted by: SmallCAP</a:t>
            </a:r>
          </a:p>
        </p:txBody>
      </p:sp>
      <p:sp>
        <p:nvSpPr>
          <p:cNvPr id="9" name="TextBox 9"/>
          <p:cNvSpPr txBox="1"/>
          <p:nvPr/>
        </p:nvSpPr>
        <p:spPr>
          <a:xfrm>
            <a:off x="17801981" y="9430248"/>
            <a:ext cx="191810"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7936" y="3249750"/>
            <a:ext cx="12230280" cy="5718888"/>
          </a:xfrm>
          <a:custGeom>
            <a:avLst/>
            <a:gdLst/>
            <a:ahLst/>
            <a:cxnLst/>
            <a:rect l="l" t="t" r="r" b="b"/>
            <a:pathLst>
              <a:path w="12230280" h="5718888">
                <a:moveTo>
                  <a:pt x="0" y="0"/>
                </a:moveTo>
                <a:lnTo>
                  <a:pt x="12230280" y="0"/>
                </a:lnTo>
                <a:lnTo>
                  <a:pt x="12230280" y="5718888"/>
                </a:lnTo>
                <a:lnTo>
                  <a:pt x="0" y="5718888"/>
                </a:lnTo>
                <a:lnTo>
                  <a:pt x="0" y="0"/>
                </a:lnTo>
                <a:close/>
              </a:path>
            </a:pathLst>
          </a:custGeom>
          <a:blipFill>
            <a:blip r:embed="rId4"/>
            <a:stretch>
              <a:fillRect/>
            </a:stretch>
          </a:blipFill>
        </p:spPr>
      </p:sp>
      <p:sp>
        <p:nvSpPr>
          <p:cNvPr id="5" name="Freeform 5"/>
          <p:cNvSpPr/>
          <p:nvPr/>
        </p:nvSpPr>
        <p:spPr>
          <a:xfrm rot="-5400000">
            <a:off x="783078" y="9279050"/>
            <a:ext cx="499668" cy="579325"/>
          </a:xfrm>
          <a:custGeom>
            <a:avLst/>
            <a:gdLst/>
            <a:ahLst/>
            <a:cxnLst/>
            <a:rect l="l" t="t" r="r" b="b"/>
            <a:pathLst>
              <a:path w="499668" h="579325">
                <a:moveTo>
                  <a:pt x="0" y="0"/>
                </a:moveTo>
                <a:lnTo>
                  <a:pt x="499667" y="0"/>
                </a:lnTo>
                <a:lnTo>
                  <a:pt x="499667" y="579325"/>
                </a:lnTo>
                <a:lnTo>
                  <a:pt x="0" y="579325"/>
                </a:lnTo>
                <a:lnTo>
                  <a:pt x="0" y="0"/>
                </a:lnTo>
                <a:close/>
              </a:path>
            </a:pathLst>
          </a:custGeom>
          <a:blipFill>
            <a:blip r:embed="rId5"/>
            <a:stretch>
              <a:fillRect/>
            </a:stretch>
          </a:blipFill>
        </p:spPr>
      </p:sp>
      <p:sp>
        <p:nvSpPr>
          <p:cNvPr id="6" name="Freeform 6"/>
          <p:cNvSpPr/>
          <p:nvPr/>
        </p:nvSpPr>
        <p:spPr>
          <a:xfrm>
            <a:off x="12638216" y="3249750"/>
            <a:ext cx="4495355" cy="5730265"/>
          </a:xfrm>
          <a:custGeom>
            <a:avLst/>
            <a:gdLst/>
            <a:ahLst/>
            <a:cxnLst/>
            <a:rect l="l" t="t" r="r" b="b"/>
            <a:pathLst>
              <a:path w="4495355" h="5730265">
                <a:moveTo>
                  <a:pt x="0" y="0"/>
                </a:moveTo>
                <a:lnTo>
                  <a:pt x="4495355" y="0"/>
                </a:lnTo>
                <a:lnTo>
                  <a:pt x="4495355" y="5730265"/>
                </a:lnTo>
                <a:lnTo>
                  <a:pt x="0" y="5730265"/>
                </a:lnTo>
                <a:lnTo>
                  <a:pt x="0" y="0"/>
                </a:lnTo>
                <a:close/>
              </a:path>
            </a:pathLst>
          </a:custGeom>
          <a:blipFill>
            <a:blip r:embed="rId6"/>
            <a:stretch>
              <a:fillRect t="-1386"/>
            </a:stretch>
          </a:blipFill>
        </p:spPr>
      </p:sp>
      <p:sp>
        <p:nvSpPr>
          <p:cNvPr id="7" name="TextBox 7"/>
          <p:cNvSpPr txBox="1"/>
          <p:nvPr/>
        </p:nvSpPr>
        <p:spPr>
          <a:xfrm>
            <a:off x="2535050" y="1143000"/>
            <a:ext cx="12220980"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(Retrieval Augmentation Based)</a:t>
            </a:r>
          </a:p>
        </p:txBody>
      </p:sp>
      <p:sp>
        <p:nvSpPr>
          <p:cNvPr id="8" name="TextBox 8"/>
          <p:cNvSpPr txBox="1"/>
          <p:nvPr/>
        </p:nvSpPr>
        <p:spPr>
          <a:xfrm>
            <a:off x="3057619" y="2062414"/>
            <a:ext cx="8896969" cy="1047750"/>
          </a:xfrm>
          <a:prstGeom prst="rect">
            <a:avLst/>
          </a:prstGeom>
        </p:spPr>
        <p:txBody>
          <a:bodyPr lIns="0" tIns="0" rIns="0" bIns="0" rtlCol="0" anchor="t">
            <a:spAutoFit/>
          </a:bodyPr>
          <a:lstStyle/>
          <a:p>
            <a:pPr algn="l">
              <a:lnSpc>
                <a:spcPts val="4200"/>
              </a:lnSpc>
            </a:pPr>
            <a:r>
              <a:rPr lang="en-US" sz="3000" dirty="0">
                <a:solidFill>
                  <a:srgbClr val="389984"/>
                </a:solidFill>
                <a:latin typeface="Open Sans Bold"/>
                <a:ea typeface="Open Sans Bold"/>
                <a:cs typeface="Open Sans Bold"/>
                <a:sym typeface="Open Sans Bold"/>
              </a:rPr>
              <a:t>Image Captioning </a:t>
            </a:r>
            <a:r>
              <a:rPr lang="en-US" sz="3000" dirty="0">
                <a:solidFill>
                  <a:srgbClr val="2B947E"/>
                </a:solidFill>
                <a:latin typeface="Open Sans Bold"/>
                <a:ea typeface="Open Sans Bold"/>
                <a:cs typeface="Open Sans Bold"/>
                <a:sym typeface="Open Sans Bold"/>
              </a:rPr>
              <a:t>with</a:t>
            </a:r>
            <a:r>
              <a:rPr lang="en-US" sz="3000" dirty="0">
                <a:solidFill>
                  <a:srgbClr val="389984"/>
                </a:solidFill>
                <a:latin typeface="Open Sans Bold"/>
                <a:ea typeface="Open Sans Bold"/>
                <a:cs typeface="Open Sans Bold"/>
                <a:sym typeface="Open Sans Bold"/>
              </a:rPr>
              <a:t> Retrieval Augmentation (Architecture)</a:t>
            </a:r>
          </a:p>
        </p:txBody>
      </p:sp>
      <p:sp>
        <p:nvSpPr>
          <p:cNvPr id="9" name="TextBox 9"/>
          <p:cNvSpPr txBox="1"/>
          <p:nvPr/>
        </p:nvSpPr>
        <p:spPr>
          <a:xfrm>
            <a:off x="1519029" y="9330588"/>
            <a:ext cx="4029963" cy="4667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SmallCAP Architecture</a:t>
            </a:r>
          </a:p>
        </p:txBody>
      </p:sp>
      <p:sp>
        <p:nvSpPr>
          <p:cNvPr id="10" name="TextBox 10"/>
          <p:cNvSpPr txBox="1"/>
          <p:nvPr/>
        </p:nvSpPr>
        <p:spPr>
          <a:xfrm>
            <a:off x="17817162" y="9430248"/>
            <a:ext cx="161449"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35050" y="1143000"/>
            <a:ext cx="12548353"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(Retrieval Augmentation Based)</a:t>
            </a:r>
          </a:p>
        </p:txBody>
      </p:sp>
      <p:sp>
        <p:nvSpPr>
          <p:cNvPr id="4" name="Freeform 4"/>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213735" y="3762750"/>
            <a:ext cx="9880394" cy="6003445"/>
          </a:xfrm>
          <a:custGeom>
            <a:avLst/>
            <a:gdLst/>
            <a:ahLst/>
            <a:cxnLst/>
            <a:rect l="l" t="t" r="r" b="b"/>
            <a:pathLst>
              <a:path w="9880394" h="6003445">
                <a:moveTo>
                  <a:pt x="0" y="0"/>
                </a:moveTo>
                <a:lnTo>
                  <a:pt x="9880394" y="0"/>
                </a:lnTo>
                <a:lnTo>
                  <a:pt x="9880394" y="6003444"/>
                </a:lnTo>
                <a:lnTo>
                  <a:pt x="0" y="6003444"/>
                </a:lnTo>
                <a:lnTo>
                  <a:pt x="0" y="0"/>
                </a:lnTo>
                <a:close/>
              </a:path>
            </a:pathLst>
          </a:custGeom>
          <a:blipFill>
            <a:blip r:embed="rId4"/>
            <a:stretch>
              <a:fillRect l="-1206" t="-1985" r="-1005"/>
            </a:stretch>
          </a:blipFill>
        </p:spPr>
      </p:sp>
      <p:sp>
        <p:nvSpPr>
          <p:cNvPr id="6" name="TextBox 6"/>
          <p:cNvSpPr txBox="1"/>
          <p:nvPr/>
        </p:nvSpPr>
        <p:spPr>
          <a:xfrm>
            <a:off x="3057619" y="2062414"/>
            <a:ext cx="11856738"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311.15879">
                  <a:extLst>
                    <a:ext uri="{A12FA001-AC4F-418D-AE19-62706E023703}">
                      <ahyp:hlinkClr xmlns:ahyp="http://schemas.microsoft.com/office/drawing/2018/hyperlinkcolor" val="tx"/>
                    </a:ext>
                  </a:extLst>
                </a:hlinkClick>
              </a:rPr>
              <a:t>EVCAP: Retrieval-Augmented Image Captioning with External Visual–Name Memory for Open-World Comprehension</a:t>
            </a:r>
          </a:p>
        </p:txBody>
      </p:sp>
      <p:sp>
        <p:nvSpPr>
          <p:cNvPr id="7" name="Freeform 7"/>
          <p:cNvSpPr/>
          <p:nvPr/>
        </p:nvSpPr>
        <p:spPr>
          <a:xfrm>
            <a:off x="14256363" y="6109194"/>
            <a:ext cx="499668" cy="579325"/>
          </a:xfrm>
          <a:custGeom>
            <a:avLst/>
            <a:gdLst/>
            <a:ahLst/>
            <a:cxnLst/>
            <a:rect l="l" t="t" r="r" b="b"/>
            <a:pathLst>
              <a:path w="499668" h="579325">
                <a:moveTo>
                  <a:pt x="0" y="0"/>
                </a:moveTo>
                <a:lnTo>
                  <a:pt x="499667" y="0"/>
                </a:lnTo>
                <a:lnTo>
                  <a:pt x="499667" y="579325"/>
                </a:lnTo>
                <a:lnTo>
                  <a:pt x="0" y="579325"/>
                </a:lnTo>
                <a:lnTo>
                  <a:pt x="0" y="0"/>
                </a:lnTo>
                <a:close/>
              </a:path>
            </a:pathLst>
          </a:custGeom>
          <a:blipFill>
            <a:blip r:embed="rId6"/>
            <a:stretch>
              <a:fillRect/>
            </a:stretch>
          </a:blipFill>
        </p:spPr>
      </p:sp>
      <p:sp>
        <p:nvSpPr>
          <p:cNvPr id="8" name="TextBox 8"/>
          <p:cNvSpPr txBox="1"/>
          <p:nvPr/>
        </p:nvSpPr>
        <p:spPr>
          <a:xfrm>
            <a:off x="14957525" y="5703531"/>
            <a:ext cx="2301775" cy="13811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Camparison conducted by: EVCAP</a:t>
            </a:r>
          </a:p>
        </p:txBody>
      </p:sp>
      <p:sp>
        <p:nvSpPr>
          <p:cNvPr id="9" name="TextBox 9"/>
          <p:cNvSpPr txBox="1"/>
          <p:nvPr/>
        </p:nvSpPr>
        <p:spPr>
          <a:xfrm>
            <a:off x="17797516" y="9430248"/>
            <a:ext cx="200739"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(STOFA Models)</a:t>
            </a:r>
          </a:p>
        </p:txBody>
      </p:sp>
      <p:sp>
        <p:nvSpPr>
          <p:cNvPr id="4" name="Freeform 4"/>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057619" y="2062414"/>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4" tooltip="https://arxiv.org/pdf/2201.12086">
                  <a:extLst>
                    <a:ext uri="{A12FA001-AC4F-418D-AE19-62706E023703}">
                      <ahyp:hlinkClr xmlns:ahyp="http://schemas.microsoft.com/office/drawing/2018/hyperlinkcolor" val="tx"/>
                    </a:ext>
                  </a:extLst>
                </a:hlinkClick>
              </a:rPr>
              <a:t>BLIP: Bootstrapping Language-Image Pre-training for Unified Vision-Language Understanding and Generation</a:t>
            </a:r>
          </a:p>
        </p:txBody>
      </p:sp>
      <p:sp>
        <p:nvSpPr>
          <p:cNvPr id="6" name="Freeform 6"/>
          <p:cNvSpPr/>
          <p:nvPr/>
        </p:nvSpPr>
        <p:spPr>
          <a:xfrm rot="5400000">
            <a:off x="2110951" y="3571869"/>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057619" y="3576889"/>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205.14100">
                  <a:extLst>
                    <a:ext uri="{A12FA001-AC4F-418D-AE19-62706E023703}">
                      <ahyp:hlinkClr xmlns:ahyp="http://schemas.microsoft.com/office/drawing/2018/hyperlinkcolor" val="tx"/>
                    </a:ext>
                  </a:extLst>
                </a:hlinkClick>
              </a:rPr>
              <a:t>GIT: A Generative Image-to-text Transformer for Vision and Language</a:t>
            </a:r>
          </a:p>
        </p:txBody>
      </p:sp>
      <p:sp>
        <p:nvSpPr>
          <p:cNvPr id="8" name="Freeform 8"/>
          <p:cNvSpPr/>
          <p:nvPr/>
        </p:nvSpPr>
        <p:spPr>
          <a:xfrm rot="5400000">
            <a:off x="2110951" y="508634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3057619" y="5091364"/>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6" tooltip="https://arxiv.org/pdf/2004.06165">
                  <a:extLst>
                    <a:ext uri="{A12FA001-AC4F-418D-AE19-62706E023703}">
                      <ahyp:hlinkClr xmlns:ahyp="http://schemas.microsoft.com/office/drawing/2018/hyperlinkcolor" val="tx"/>
                    </a:ext>
                  </a:extLst>
                </a:hlinkClick>
              </a:rPr>
              <a:t>Oscar: Object-Semantics Aligned Pre-training for Vision-Language Tasks</a:t>
            </a:r>
          </a:p>
        </p:txBody>
      </p:sp>
      <p:sp>
        <p:nvSpPr>
          <p:cNvPr id="10" name="Freeform 10"/>
          <p:cNvSpPr/>
          <p:nvPr/>
        </p:nvSpPr>
        <p:spPr>
          <a:xfrm rot="5400000">
            <a:off x="2110951" y="6600819"/>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057619" y="6605839"/>
            <a:ext cx="10942984" cy="1047750"/>
          </a:xfrm>
          <a:prstGeom prst="rect">
            <a:avLst/>
          </a:prstGeom>
        </p:spPr>
        <p:txBody>
          <a:bodyPr lIns="0" tIns="0" rIns="0" bIns="0" rtlCol="0" anchor="t">
            <a:spAutoFit/>
          </a:bodyPr>
          <a:lstStyle/>
          <a:p>
            <a:pPr algn="l">
              <a:lnSpc>
                <a:spcPts val="4200"/>
              </a:lnSpc>
            </a:pPr>
            <a:r>
              <a:rPr lang="en-US" sz="3000" u="sng" dirty="0" err="1">
                <a:solidFill>
                  <a:srgbClr val="2B947E"/>
                </a:solidFill>
                <a:latin typeface="Open Sans Bold"/>
                <a:ea typeface="Open Sans Bold"/>
                <a:cs typeface="Open Sans Bold"/>
                <a:sym typeface="Open Sans Bold"/>
                <a:hlinkClick r:id="rId7" tooltip="https://arxiv.org/pdf/2108.10904">
                  <a:extLst>
                    <a:ext uri="{A12FA001-AC4F-418D-AE19-62706E023703}">
                      <ahyp:hlinkClr xmlns:ahyp="http://schemas.microsoft.com/office/drawing/2018/hyperlinkcolor" val="tx"/>
                    </a:ext>
                  </a:extLst>
                </a:hlinkClick>
              </a:rPr>
              <a:t>SimVLM</a:t>
            </a:r>
            <a:r>
              <a:rPr lang="en-US" sz="3000" u="sng" dirty="0">
                <a:solidFill>
                  <a:srgbClr val="2B947E"/>
                </a:solidFill>
                <a:latin typeface="Open Sans Bold"/>
                <a:ea typeface="Open Sans Bold"/>
                <a:cs typeface="Open Sans Bold"/>
                <a:sym typeface="Open Sans Bold"/>
                <a:hlinkClick r:id="rId7" tooltip="https://arxiv.org/pdf/2108.10904">
                  <a:extLst>
                    <a:ext uri="{A12FA001-AC4F-418D-AE19-62706E023703}">
                      <ahyp:hlinkClr xmlns:ahyp="http://schemas.microsoft.com/office/drawing/2018/hyperlinkcolor" val="tx"/>
                    </a:ext>
                  </a:extLst>
                </a:hlinkClick>
              </a:rPr>
              <a:t>: Simple Visual Language Model Pretraining with Weak Supervision</a:t>
            </a:r>
          </a:p>
        </p:txBody>
      </p:sp>
      <p:sp>
        <p:nvSpPr>
          <p:cNvPr id="12" name="TextBox 12"/>
          <p:cNvSpPr txBox="1"/>
          <p:nvPr/>
        </p:nvSpPr>
        <p:spPr>
          <a:xfrm>
            <a:off x="17818888" y="9430248"/>
            <a:ext cx="157996"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rot="5400000">
            <a:off x="1335378" y="917941"/>
            <a:ext cx="367301" cy="980657"/>
          </a:xfrm>
          <a:custGeom>
            <a:avLst/>
            <a:gdLst/>
            <a:ahLst/>
            <a:cxnLst/>
            <a:rect l="l" t="t" r="r" b="b"/>
            <a:pathLst>
              <a:path w="367301" h="980657">
                <a:moveTo>
                  <a:pt x="0" y="0"/>
                </a:moveTo>
                <a:lnTo>
                  <a:pt x="367301" y="0"/>
                </a:lnTo>
                <a:lnTo>
                  <a:pt x="367301" y="980657"/>
                </a:lnTo>
                <a:lnTo>
                  <a:pt x="0" y="98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110951" y="2057394"/>
            <a:ext cx="374296" cy="999335"/>
          </a:xfrm>
          <a:custGeom>
            <a:avLst/>
            <a:gdLst/>
            <a:ahLst/>
            <a:cxnLst/>
            <a:rect l="l" t="t" r="r" b="b"/>
            <a:pathLst>
              <a:path w="374296" h="999335">
                <a:moveTo>
                  <a:pt x="0" y="0"/>
                </a:moveTo>
                <a:lnTo>
                  <a:pt x="374296" y="0"/>
                </a:lnTo>
                <a:lnTo>
                  <a:pt x="374296" y="999335"/>
                </a:lnTo>
                <a:lnTo>
                  <a:pt x="0" y="99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634077" y="3348535"/>
            <a:ext cx="7920023" cy="6627809"/>
          </a:xfrm>
          <a:custGeom>
            <a:avLst/>
            <a:gdLst/>
            <a:ahLst/>
            <a:cxnLst/>
            <a:rect l="l" t="t" r="r" b="b"/>
            <a:pathLst>
              <a:path w="7920023" h="6627809">
                <a:moveTo>
                  <a:pt x="0" y="0"/>
                </a:moveTo>
                <a:lnTo>
                  <a:pt x="7920023" y="0"/>
                </a:lnTo>
                <a:lnTo>
                  <a:pt x="7920023" y="6627809"/>
                </a:lnTo>
                <a:lnTo>
                  <a:pt x="0" y="6627809"/>
                </a:lnTo>
                <a:lnTo>
                  <a:pt x="0" y="0"/>
                </a:lnTo>
                <a:close/>
              </a:path>
            </a:pathLst>
          </a:custGeom>
          <a:blipFill>
            <a:blip r:embed="rId4"/>
            <a:stretch>
              <a:fillRect/>
            </a:stretch>
          </a:blipFill>
        </p:spPr>
      </p:sp>
      <p:sp>
        <p:nvSpPr>
          <p:cNvPr id="5" name="TextBox 5"/>
          <p:cNvSpPr txBox="1"/>
          <p:nvPr/>
        </p:nvSpPr>
        <p:spPr>
          <a:xfrm>
            <a:off x="2535050" y="1143000"/>
            <a:ext cx="10661252" cy="448920"/>
          </a:xfrm>
          <a:prstGeom prst="rect">
            <a:avLst/>
          </a:prstGeom>
        </p:spPr>
        <p:txBody>
          <a:bodyPr lIns="0" tIns="0" rIns="0" bIns="0" rtlCol="0" anchor="t">
            <a:spAutoFit/>
          </a:bodyPr>
          <a:lstStyle/>
          <a:p>
            <a:pPr algn="l">
              <a:lnSpc>
                <a:spcPts val="3391"/>
              </a:lnSpc>
            </a:pPr>
            <a:r>
              <a:rPr lang="en-US" sz="3726" spc="18">
                <a:solidFill>
                  <a:srgbClr val="2B2C30"/>
                </a:solidFill>
                <a:latin typeface="Playfair Display"/>
                <a:ea typeface="Playfair Display"/>
                <a:cs typeface="Playfair Display"/>
                <a:sym typeface="Playfair Display"/>
              </a:rPr>
              <a:t>Vision-Language Models (STOFA Models)</a:t>
            </a:r>
          </a:p>
        </p:txBody>
      </p:sp>
      <p:sp>
        <p:nvSpPr>
          <p:cNvPr id="6" name="TextBox 6"/>
          <p:cNvSpPr txBox="1"/>
          <p:nvPr/>
        </p:nvSpPr>
        <p:spPr>
          <a:xfrm>
            <a:off x="3057619" y="2062414"/>
            <a:ext cx="10942984" cy="1047750"/>
          </a:xfrm>
          <a:prstGeom prst="rect">
            <a:avLst/>
          </a:prstGeom>
        </p:spPr>
        <p:txBody>
          <a:bodyPr lIns="0" tIns="0" rIns="0" bIns="0" rtlCol="0" anchor="t">
            <a:spAutoFit/>
          </a:bodyPr>
          <a:lstStyle/>
          <a:p>
            <a:pPr algn="l">
              <a:lnSpc>
                <a:spcPts val="4200"/>
              </a:lnSpc>
            </a:pPr>
            <a:r>
              <a:rPr lang="en-US" sz="3000" u="sng" dirty="0">
                <a:solidFill>
                  <a:srgbClr val="2B947E"/>
                </a:solidFill>
                <a:latin typeface="Open Sans Bold"/>
                <a:ea typeface="Open Sans Bold"/>
                <a:cs typeface="Open Sans Bold"/>
                <a:sym typeface="Open Sans Bold"/>
                <a:hlinkClick r:id="rId5" tooltip="https://arxiv.org/pdf/2111.12233">
                  <a:extLst>
                    <a:ext uri="{A12FA001-AC4F-418D-AE19-62706E023703}">
                      <ahyp:hlinkClr xmlns:ahyp="http://schemas.microsoft.com/office/drawing/2018/hyperlinkcolor" val="tx"/>
                    </a:ext>
                  </a:extLst>
                </a:hlinkClick>
              </a:rPr>
              <a:t>Scaling Up Vision-Language Pre-training for Image Captioning (LEMON)</a:t>
            </a:r>
          </a:p>
        </p:txBody>
      </p:sp>
      <p:sp>
        <p:nvSpPr>
          <p:cNvPr id="7" name="Freeform 7"/>
          <p:cNvSpPr/>
          <p:nvPr/>
        </p:nvSpPr>
        <p:spPr>
          <a:xfrm>
            <a:off x="14892018" y="6372777"/>
            <a:ext cx="499668" cy="579325"/>
          </a:xfrm>
          <a:custGeom>
            <a:avLst/>
            <a:gdLst/>
            <a:ahLst/>
            <a:cxnLst/>
            <a:rect l="l" t="t" r="r" b="b"/>
            <a:pathLst>
              <a:path w="499668" h="579325">
                <a:moveTo>
                  <a:pt x="0" y="0"/>
                </a:moveTo>
                <a:lnTo>
                  <a:pt x="499668" y="0"/>
                </a:lnTo>
                <a:lnTo>
                  <a:pt x="499668" y="579325"/>
                </a:lnTo>
                <a:lnTo>
                  <a:pt x="0" y="579325"/>
                </a:lnTo>
                <a:lnTo>
                  <a:pt x="0" y="0"/>
                </a:lnTo>
                <a:close/>
              </a:path>
            </a:pathLst>
          </a:custGeom>
          <a:blipFill>
            <a:blip r:embed="rId6"/>
            <a:stretch>
              <a:fillRect/>
            </a:stretch>
          </a:blipFill>
        </p:spPr>
      </p:sp>
      <p:sp>
        <p:nvSpPr>
          <p:cNvPr id="8" name="TextBox 8"/>
          <p:cNvSpPr txBox="1"/>
          <p:nvPr/>
        </p:nvSpPr>
        <p:spPr>
          <a:xfrm>
            <a:off x="15593180" y="5967114"/>
            <a:ext cx="2301775" cy="1381125"/>
          </a:xfrm>
          <a:prstGeom prst="rect">
            <a:avLst/>
          </a:prstGeom>
        </p:spPr>
        <p:txBody>
          <a:bodyPr lIns="0" tIns="0" rIns="0" bIns="0" rtlCol="0" anchor="t">
            <a:spAutoFit/>
          </a:bodyPr>
          <a:lstStyle/>
          <a:p>
            <a:pPr algn="l">
              <a:lnSpc>
                <a:spcPts val="3632"/>
              </a:lnSpc>
            </a:pPr>
            <a:r>
              <a:rPr lang="en-US" sz="3026" spc="15">
                <a:solidFill>
                  <a:srgbClr val="2B2C30"/>
                </a:solidFill>
                <a:latin typeface="Playfair Display"/>
                <a:ea typeface="Playfair Display"/>
                <a:cs typeface="Playfair Display"/>
                <a:sym typeface="Playfair Display"/>
              </a:rPr>
              <a:t>Camparison conducted by: LEMON</a:t>
            </a:r>
          </a:p>
        </p:txBody>
      </p:sp>
      <p:sp>
        <p:nvSpPr>
          <p:cNvPr id="9" name="TextBox 9"/>
          <p:cNvSpPr txBox="1"/>
          <p:nvPr/>
        </p:nvSpPr>
        <p:spPr>
          <a:xfrm>
            <a:off x="1352227" y="4595514"/>
            <a:ext cx="4948475" cy="4124325"/>
          </a:xfrm>
          <a:prstGeom prst="rect">
            <a:avLst/>
          </a:prstGeom>
        </p:spPr>
        <p:txBody>
          <a:bodyPr lIns="0" tIns="0" rIns="0" bIns="0" rtlCol="0" anchor="t">
            <a:spAutoFit/>
          </a:bodyPr>
          <a:lstStyle/>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Increasing the model size is not significantly beneficial at small pre-training dataset scales.</a:t>
            </a:r>
          </a:p>
          <a:p>
            <a:pPr marL="653474" lvl="1" indent="-326737" algn="l">
              <a:lnSpc>
                <a:spcPts val="3632"/>
              </a:lnSpc>
              <a:buFont typeface="Arial"/>
              <a:buChar char="•"/>
            </a:pPr>
            <a:r>
              <a:rPr lang="en-US" sz="3026" spc="15">
                <a:solidFill>
                  <a:srgbClr val="2B2C30"/>
                </a:solidFill>
                <a:latin typeface="Playfair Display"/>
                <a:ea typeface="Playfair Display"/>
                <a:cs typeface="Playfair Display"/>
                <a:sym typeface="Playfair Display"/>
              </a:rPr>
              <a:t>When using sufficiently large datasets, we see strong performance boost from a larger model.</a:t>
            </a:r>
          </a:p>
        </p:txBody>
      </p:sp>
      <p:sp>
        <p:nvSpPr>
          <p:cNvPr id="10" name="TextBox 10"/>
          <p:cNvSpPr txBox="1"/>
          <p:nvPr/>
        </p:nvSpPr>
        <p:spPr>
          <a:xfrm>
            <a:off x="17796981" y="9430248"/>
            <a:ext cx="201811" cy="523196"/>
          </a:xfrm>
          <a:prstGeom prst="rect">
            <a:avLst/>
          </a:prstGeom>
        </p:spPr>
        <p:txBody>
          <a:bodyPr lIns="0" tIns="0" rIns="0" bIns="0" rtlCol="0" anchor="t">
            <a:spAutoFit/>
          </a:bodyPr>
          <a:lstStyle/>
          <a:p>
            <a:pPr algn="ctr">
              <a:lnSpc>
                <a:spcPts val="4237"/>
              </a:lnSpc>
              <a:spcBef>
                <a:spcPct val="0"/>
              </a:spcBef>
            </a:pPr>
            <a:r>
              <a:rPr lang="en-US" sz="3026" spc="15">
                <a:solidFill>
                  <a:srgbClr val="2B2C30"/>
                </a:solidFill>
                <a:latin typeface="Playfair Display"/>
                <a:ea typeface="Playfair Display"/>
                <a:cs typeface="Playfair Display"/>
                <a:sym typeface="Playfair Display"/>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1424</Words>
  <Application>Microsoft Office PowerPoint</Application>
  <PresentationFormat>Custom</PresentationFormat>
  <Paragraphs>160</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Playfair Display Bold</vt:lpstr>
      <vt:lpstr>Open Sans Bold</vt:lpstr>
      <vt:lpstr>Calibri</vt:lpstr>
      <vt:lpstr>Playfair Display</vt:lpstr>
      <vt:lpstr>Arial</vt:lpstr>
      <vt:lpstr>Public Sans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Vision LLM - 3D Object Captioning (week #5)</dc:title>
  <cp:lastModifiedBy>Smith_Hannah</cp:lastModifiedBy>
  <cp:revision>3</cp:revision>
  <dcterms:created xsi:type="dcterms:W3CDTF">2006-08-16T00:00:00Z</dcterms:created>
  <dcterms:modified xsi:type="dcterms:W3CDTF">2024-08-27T10:59:33Z</dcterms:modified>
  <dc:identifier>DAGOk44pQKw</dc:identifier>
</cp:coreProperties>
</file>